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7" r:id="rId2"/>
    <p:sldId id="344" r:id="rId3"/>
    <p:sldId id="310" r:id="rId4"/>
    <p:sldId id="311" r:id="rId5"/>
    <p:sldId id="346" r:id="rId6"/>
    <p:sldId id="345" r:id="rId7"/>
    <p:sldId id="314" r:id="rId8"/>
    <p:sldId id="317" r:id="rId9"/>
    <p:sldId id="350" r:id="rId10"/>
    <p:sldId id="349" r:id="rId11"/>
    <p:sldId id="348" r:id="rId12"/>
    <p:sldId id="347" r:id="rId13"/>
    <p:sldId id="351" r:id="rId14"/>
    <p:sldId id="318" r:id="rId15"/>
    <p:sldId id="321" r:id="rId16"/>
    <p:sldId id="322" r:id="rId17"/>
    <p:sldId id="323" r:id="rId18"/>
    <p:sldId id="315" r:id="rId19"/>
    <p:sldId id="316" r:id="rId20"/>
    <p:sldId id="324" r:id="rId21"/>
    <p:sldId id="353" r:id="rId22"/>
    <p:sldId id="357" r:id="rId23"/>
    <p:sldId id="354" r:id="rId24"/>
    <p:sldId id="261" r:id="rId25"/>
    <p:sldId id="262" r:id="rId26"/>
    <p:sldId id="263" r:id="rId27"/>
    <p:sldId id="302" r:id="rId28"/>
    <p:sldId id="334" r:id="rId29"/>
    <p:sldId id="335" r:id="rId30"/>
    <p:sldId id="301" r:id="rId31"/>
    <p:sldId id="306" r:id="rId32"/>
    <p:sldId id="300" r:id="rId33"/>
    <p:sldId id="328" r:id="rId34"/>
    <p:sldId id="339" r:id="rId35"/>
    <p:sldId id="342" r:id="rId36"/>
    <p:sldId id="343" r:id="rId37"/>
    <p:sldId id="258" r:id="rId38"/>
    <p:sldId id="259" r:id="rId39"/>
    <p:sldId id="260" r:id="rId40"/>
    <p:sldId id="308" r:id="rId41"/>
    <p:sldId id="329" r:id="rId42"/>
    <p:sldId id="331" r:id="rId43"/>
    <p:sldId id="332" r:id="rId44"/>
    <p:sldId id="337" r:id="rId45"/>
    <p:sldId id="341" r:id="rId46"/>
    <p:sldId id="352"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17" autoAdjust="0"/>
    <p:restoredTop sz="90929"/>
  </p:normalViewPr>
  <p:slideViewPr>
    <p:cSldViewPr>
      <p:cViewPr varScale="1">
        <p:scale>
          <a:sx n="64" d="100"/>
          <a:sy n="64" d="100"/>
        </p:scale>
        <p:origin x="10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7E7C0DB-C0A7-4792-8C73-F426DADFB5A6}" type="slidenum">
              <a:rPr lang="en-US" altLang="en-US"/>
              <a:pPr/>
              <a:t>‹#›</a:t>
            </a:fld>
            <a:endParaRPr lang="en-US" altLang="en-US"/>
          </a:p>
        </p:txBody>
      </p:sp>
    </p:spTree>
    <p:extLst>
      <p:ext uri="{BB962C8B-B14F-4D97-AF65-F5344CB8AC3E}">
        <p14:creationId xmlns:p14="http://schemas.microsoft.com/office/powerpoint/2010/main" val="1101928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our discussion of weathering by examining</a:t>
            </a:r>
            <a:r>
              <a:rPr lang="en-US" baseline="0" dirty="0" smtClean="0"/>
              <a:t> what happens to weathered products; the production of soils!</a:t>
            </a:r>
            <a:endParaRPr lang="en-US" dirty="0"/>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2</a:t>
            </a:fld>
            <a:endParaRPr lang="en-US" altLang="en-US"/>
          </a:p>
        </p:txBody>
      </p:sp>
    </p:spTree>
    <p:extLst>
      <p:ext uri="{BB962C8B-B14F-4D97-AF65-F5344CB8AC3E}">
        <p14:creationId xmlns:p14="http://schemas.microsoft.com/office/powerpoint/2010/main" val="153649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Topography</a:t>
            </a:r>
            <a:r>
              <a:rPr lang="en-US" baseline="0" dirty="0" smtClean="0"/>
              <a:t> will largely control where/how soil moves. Steep slopes will have more gravitational potential energy, and result in more movement of soil off the slope, hence thinner soils. But downslope in hollows and flat plains, that soil can accumulation and form thicker deposits that do not get transported away. Topography will also help control the local climate and accumulation of rainwater, for example, as well as organisms.</a:t>
            </a:r>
            <a:endParaRPr lang="en-US" dirty="0"/>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13</a:t>
            </a:fld>
            <a:endParaRPr lang="en-US" altLang="en-US"/>
          </a:p>
        </p:txBody>
      </p:sp>
    </p:spTree>
    <p:extLst>
      <p:ext uri="{BB962C8B-B14F-4D97-AF65-F5344CB8AC3E}">
        <p14:creationId xmlns:p14="http://schemas.microsoft.com/office/powerpoint/2010/main" val="280504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this map of precipitation rates,</a:t>
            </a:r>
            <a:r>
              <a:rPr lang="en-US" baseline="0" dirty="0" smtClean="0"/>
              <a:t> is soil production likely to be higher in western or eastern Washington?</a:t>
            </a:r>
            <a:endParaRPr lang="en-US" dirty="0"/>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14</a:t>
            </a:fld>
            <a:endParaRPr lang="en-US" altLang="en-US"/>
          </a:p>
        </p:txBody>
      </p:sp>
    </p:spTree>
    <p:extLst>
      <p:ext uri="{BB962C8B-B14F-4D97-AF65-F5344CB8AC3E}">
        <p14:creationId xmlns:p14="http://schemas.microsoft.com/office/powerpoint/2010/main" val="279704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Left off here</a:t>
            </a:r>
            <a:endParaRPr lang="en-US"/>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24</a:t>
            </a:fld>
            <a:endParaRPr lang="en-US" altLang="en-US"/>
          </a:p>
        </p:txBody>
      </p:sp>
    </p:spTree>
    <p:extLst>
      <p:ext uri="{BB962C8B-B14F-4D97-AF65-F5344CB8AC3E}">
        <p14:creationId xmlns:p14="http://schemas.microsoft.com/office/powerpoint/2010/main" val="423828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3</a:t>
            </a:fld>
            <a:endParaRPr lang="en-US" altLang="en-US"/>
          </a:p>
        </p:txBody>
      </p:sp>
    </p:spTree>
    <p:extLst>
      <p:ext uri="{BB962C8B-B14F-4D97-AF65-F5344CB8AC3E}">
        <p14:creationId xmlns:p14="http://schemas.microsoft.com/office/powerpoint/2010/main" val="344629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soil profile</a:t>
            </a:r>
            <a:endParaRPr lang="en-US" dirty="0"/>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4</a:t>
            </a:fld>
            <a:endParaRPr lang="en-US" altLang="en-US"/>
          </a:p>
        </p:txBody>
      </p:sp>
    </p:spTree>
    <p:extLst>
      <p:ext uri="{BB962C8B-B14F-4D97-AF65-F5344CB8AC3E}">
        <p14:creationId xmlns:p14="http://schemas.microsoft.com/office/powerpoint/2010/main" val="278658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Soil is added from the bottom up; unlike many other deposits and features of the natural</a:t>
            </a:r>
            <a:r>
              <a:rPr lang="en-US" baseline="0" dirty="0" smtClean="0"/>
              <a:t> world!</a:t>
            </a:r>
            <a:endParaRPr lang="en-US" dirty="0"/>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5</a:t>
            </a:fld>
            <a:endParaRPr lang="en-US" altLang="en-US"/>
          </a:p>
        </p:txBody>
      </p:sp>
    </p:spTree>
    <p:extLst>
      <p:ext uri="{BB962C8B-B14F-4D97-AF65-F5344CB8AC3E}">
        <p14:creationId xmlns:p14="http://schemas.microsoft.com/office/powerpoint/2010/main" val="11975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Soil can then be removed from a slope through downslope</a:t>
            </a:r>
            <a:r>
              <a:rPr lang="en-US" baseline="0" dirty="0" smtClean="0"/>
              <a:t> movement, driven by gravity and helped along by natural processes.</a:t>
            </a:r>
            <a:endParaRPr lang="en-US" dirty="0"/>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6</a:t>
            </a:fld>
            <a:endParaRPr lang="en-US" altLang="en-US"/>
          </a:p>
        </p:txBody>
      </p:sp>
    </p:spTree>
    <p:extLst>
      <p:ext uri="{BB962C8B-B14F-4D97-AF65-F5344CB8AC3E}">
        <p14:creationId xmlns:p14="http://schemas.microsoft.com/office/powerpoint/2010/main" val="380420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factors might influence the rates</a:t>
            </a:r>
            <a:r>
              <a:rPr lang="en-US" baseline="0" dirty="0" smtClean="0"/>
              <a:t> of soil formation?</a:t>
            </a:r>
            <a:endParaRPr lang="en-US" dirty="0"/>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8</a:t>
            </a:fld>
            <a:endParaRPr lang="en-US" altLang="en-US"/>
          </a:p>
        </p:txBody>
      </p:sp>
    </p:spTree>
    <p:extLst>
      <p:ext uri="{BB962C8B-B14F-4D97-AF65-F5344CB8AC3E}">
        <p14:creationId xmlns:p14="http://schemas.microsoft.com/office/powerpoint/2010/main" val="309296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Wetter climates are</a:t>
            </a:r>
            <a:r>
              <a:rPr lang="en-US" baseline="0" dirty="0" smtClean="0"/>
              <a:t> going to result in more rapid soil formation and transfer of soils, as well as transfer of material within a soil</a:t>
            </a:r>
            <a:endParaRPr lang="en-US" dirty="0"/>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10</a:t>
            </a:fld>
            <a:endParaRPr lang="en-US" altLang="en-US"/>
          </a:p>
        </p:txBody>
      </p:sp>
    </p:spTree>
    <p:extLst>
      <p:ext uri="{BB962C8B-B14F-4D97-AF65-F5344CB8AC3E}">
        <p14:creationId xmlns:p14="http://schemas.microsoft.com/office/powerpoint/2010/main" val="41219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obvious effects here</a:t>
            </a:r>
            <a:r>
              <a:rPr lang="en-US" baseline="0" dirty="0" smtClean="0"/>
              <a:t> of degradation, but organisms can also aid soil development, as earthworms do. They also add organic matter which can enrich soils and provide needed nutrients.</a:t>
            </a:r>
            <a:endParaRPr lang="en-US" dirty="0"/>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11</a:t>
            </a:fld>
            <a:endParaRPr lang="en-US" altLang="en-US"/>
          </a:p>
        </p:txBody>
      </p:sp>
    </p:spTree>
    <p:extLst>
      <p:ext uri="{BB962C8B-B14F-4D97-AF65-F5344CB8AC3E}">
        <p14:creationId xmlns:p14="http://schemas.microsoft.com/office/powerpoint/2010/main" val="204752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Soils are mostly composed of degraded</a:t>
            </a:r>
            <a:r>
              <a:rPr lang="en-US" baseline="0" dirty="0" smtClean="0"/>
              <a:t> bedrock, so it makes sense that the chemistry of the bedrock is going to be important in determining soil characteristics. Rock strength and fracture density will also control rates of soil formation</a:t>
            </a:r>
            <a:endParaRPr lang="en-US" dirty="0"/>
          </a:p>
        </p:txBody>
      </p:sp>
      <p:sp>
        <p:nvSpPr>
          <p:cNvPr id="4" name="Slide Number Placeholder 3"/>
          <p:cNvSpPr>
            <a:spLocks noGrp="1"/>
          </p:cNvSpPr>
          <p:nvPr>
            <p:ph type="sldNum" sz="quarter" idx="10"/>
          </p:nvPr>
        </p:nvSpPr>
        <p:spPr/>
        <p:txBody>
          <a:bodyPr/>
          <a:lstStyle/>
          <a:p>
            <a:fld id="{17E7C0DB-C0A7-4792-8C73-F426DADFB5A6}" type="slidenum">
              <a:rPr lang="en-US" altLang="en-US" smtClean="0"/>
              <a:pPr/>
              <a:t>12</a:t>
            </a:fld>
            <a:endParaRPr lang="en-US" altLang="en-US"/>
          </a:p>
        </p:txBody>
      </p:sp>
    </p:spTree>
    <p:extLst>
      <p:ext uri="{BB962C8B-B14F-4D97-AF65-F5344CB8AC3E}">
        <p14:creationId xmlns:p14="http://schemas.microsoft.com/office/powerpoint/2010/main" val="17495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87D94BE-3601-4DBD-AA7B-8179FEE0F425}" type="slidenum">
              <a:rPr lang="en-US" altLang="en-US"/>
              <a:pPr/>
              <a:t>‹#›</a:t>
            </a:fld>
            <a:endParaRPr lang="en-US" altLang="en-US"/>
          </a:p>
        </p:txBody>
      </p:sp>
    </p:spTree>
    <p:extLst>
      <p:ext uri="{BB962C8B-B14F-4D97-AF65-F5344CB8AC3E}">
        <p14:creationId xmlns:p14="http://schemas.microsoft.com/office/powerpoint/2010/main" val="97281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B3D552B-5DB2-4072-8CD1-6C98AA3EBDFF}" type="slidenum">
              <a:rPr lang="en-US" altLang="en-US"/>
              <a:pPr/>
              <a:t>‹#›</a:t>
            </a:fld>
            <a:endParaRPr lang="en-US" altLang="en-US"/>
          </a:p>
        </p:txBody>
      </p:sp>
    </p:spTree>
    <p:extLst>
      <p:ext uri="{BB962C8B-B14F-4D97-AF65-F5344CB8AC3E}">
        <p14:creationId xmlns:p14="http://schemas.microsoft.com/office/powerpoint/2010/main" val="346906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6F48AF6-1285-4A76-9141-D37F624F1E65}" type="slidenum">
              <a:rPr lang="en-US" altLang="en-US"/>
              <a:pPr/>
              <a:t>‹#›</a:t>
            </a:fld>
            <a:endParaRPr lang="en-US" altLang="en-US"/>
          </a:p>
        </p:txBody>
      </p:sp>
    </p:spTree>
    <p:extLst>
      <p:ext uri="{BB962C8B-B14F-4D97-AF65-F5344CB8AC3E}">
        <p14:creationId xmlns:p14="http://schemas.microsoft.com/office/powerpoint/2010/main" val="397483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7445978-7A23-4769-AD45-C2EB1BBCAD16}" type="slidenum">
              <a:rPr lang="en-US" altLang="en-US"/>
              <a:pPr/>
              <a:t>‹#›</a:t>
            </a:fld>
            <a:endParaRPr lang="en-US" altLang="en-US"/>
          </a:p>
        </p:txBody>
      </p:sp>
    </p:spTree>
    <p:extLst>
      <p:ext uri="{BB962C8B-B14F-4D97-AF65-F5344CB8AC3E}">
        <p14:creationId xmlns:p14="http://schemas.microsoft.com/office/powerpoint/2010/main" val="298957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8D4714B-DDD5-4F19-A2BC-244B1D28A094}" type="slidenum">
              <a:rPr lang="en-US" altLang="en-US"/>
              <a:pPr/>
              <a:t>‹#›</a:t>
            </a:fld>
            <a:endParaRPr lang="en-US" altLang="en-US"/>
          </a:p>
        </p:txBody>
      </p:sp>
    </p:spTree>
    <p:extLst>
      <p:ext uri="{BB962C8B-B14F-4D97-AF65-F5344CB8AC3E}">
        <p14:creationId xmlns:p14="http://schemas.microsoft.com/office/powerpoint/2010/main" val="239671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856AD25-FB71-422E-AD5C-C92D5F51E098}" type="slidenum">
              <a:rPr lang="en-US" altLang="en-US"/>
              <a:pPr/>
              <a:t>‹#›</a:t>
            </a:fld>
            <a:endParaRPr lang="en-US" altLang="en-US"/>
          </a:p>
        </p:txBody>
      </p:sp>
    </p:spTree>
    <p:extLst>
      <p:ext uri="{BB962C8B-B14F-4D97-AF65-F5344CB8AC3E}">
        <p14:creationId xmlns:p14="http://schemas.microsoft.com/office/powerpoint/2010/main" val="315012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82EA3E6D-71D8-4CE0-83BB-A6E326C08CF9}" type="slidenum">
              <a:rPr lang="en-US" altLang="en-US"/>
              <a:pPr/>
              <a:t>‹#›</a:t>
            </a:fld>
            <a:endParaRPr lang="en-US" altLang="en-US"/>
          </a:p>
        </p:txBody>
      </p:sp>
    </p:spTree>
    <p:extLst>
      <p:ext uri="{BB962C8B-B14F-4D97-AF65-F5344CB8AC3E}">
        <p14:creationId xmlns:p14="http://schemas.microsoft.com/office/powerpoint/2010/main" val="270883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FBFAD630-5F40-4385-B947-7E0DD2A791FA}" type="slidenum">
              <a:rPr lang="en-US" altLang="en-US"/>
              <a:pPr/>
              <a:t>‹#›</a:t>
            </a:fld>
            <a:endParaRPr lang="en-US" altLang="en-US"/>
          </a:p>
        </p:txBody>
      </p:sp>
    </p:spTree>
    <p:extLst>
      <p:ext uri="{BB962C8B-B14F-4D97-AF65-F5344CB8AC3E}">
        <p14:creationId xmlns:p14="http://schemas.microsoft.com/office/powerpoint/2010/main" val="145370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F256AAE4-D1E0-4A21-94BA-512660FCFC27}" type="slidenum">
              <a:rPr lang="en-US" altLang="en-US"/>
              <a:pPr/>
              <a:t>‹#›</a:t>
            </a:fld>
            <a:endParaRPr lang="en-US" altLang="en-US"/>
          </a:p>
        </p:txBody>
      </p:sp>
    </p:spTree>
    <p:extLst>
      <p:ext uri="{BB962C8B-B14F-4D97-AF65-F5344CB8AC3E}">
        <p14:creationId xmlns:p14="http://schemas.microsoft.com/office/powerpoint/2010/main" val="114962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398EF94-9C9E-4BCE-937B-B38120069F9A}" type="slidenum">
              <a:rPr lang="en-US" altLang="en-US"/>
              <a:pPr/>
              <a:t>‹#›</a:t>
            </a:fld>
            <a:endParaRPr lang="en-US" altLang="en-US"/>
          </a:p>
        </p:txBody>
      </p:sp>
    </p:spTree>
    <p:extLst>
      <p:ext uri="{BB962C8B-B14F-4D97-AF65-F5344CB8AC3E}">
        <p14:creationId xmlns:p14="http://schemas.microsoft.com/office/powerpoint/2010/main" val="82941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4505D70-4EBA-481B-8122-933CB13A2238}" type="slidenum">
              <a:rPr lang="en-US" altLang="en-US"/>
              <a:pPr/>
              <a:t>‹#›</a:t>
            </a:fld>
            <a:endParaRPr lang="en-US" altLang="en-US"/>
          </a:p>
        </p:txBody>
      </p:sp>
    </p:spTree>
    <p:extLst>
      <p:ext uri="{BB962C8B-B14F-4D97-AF65-F5344CB8AC3E}">
        <p14:creationId xmlns:p14="http://schemas.microsoft.com/office/powerpoint/2010/main" val="176218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716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5638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Arial" charset="0"/>
              <a:buNone/>
              <a:defRPr sz="1100">
                <a:latin typeface="Tahoma" charset="0"/>
                <a:cs typeface="Tahoma" charset="0"/>
              </a:defRPr>
            </a:lvl1pPr>
          </a:lstStyle>
          <a:p>
            <a:endParaRPr lang="en-US" altLang="en-US"/>
          </a:p>
        </p:txBody>
      </p:sp>
      <p:sp>
        <p:nvSpPr>
          <p:cNvPr id="1029" name="Rectangle 5"/>
          <p:cNvSpPr>
            <a:spLocks noGrp="1" noChangeArrowheads="1"/>
          </p:cNvSpPr>
          <p:nvPr>
            <p:ph type="ftr" sz="quarter" idx="3"/>
          </p:nvPr>
        </p:nvSpPr>
        <p:spPr bwMode="auto">
          <a:xfrm>
            <a:off x="2438400" y="5638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Arial" charset="0"/>
              <a:buNone/>
              <a:defRPr sz="1100">
                <a:latin typeface="Tahoma" charset="0"/>
                <a:cs typeface="Tahoma" charset="0"/>
              </a:defRPr>
            </a:lvl1pPr>
          </a:lstStyle>
          <a:p>
            <a:endParaRPr lang="en-US" altLang="en-US"/>
          </a:p>
        </p:txBody>
      </p:sp>
      <p:sp>
        <p:nvSpPr>
          <p:cNvPr id="1030" name="Rectangle 6"/>
          <p:cNvSpPr>
            <a:spLocks noGrp="1" noChangeArrowheads="1"/>
          </p:cNvSpPr>
          <p:nvPr>
            <p:ph type="sldNum" sz="quarter" idx="4"/>
          </p:nvPr>
        </p:nvSpPr>
        <p:spPr bwMode="auto">
          <a:xfrm>
            <a:off x="5867400" y="5638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Arial" charset="0"/>
              <a:buNone/>
              <a:defRPr sz="1100">
                <a:latin typeface="Tahoma" charset="0"/>
                <a:cs typeface="Tahoma" charset="0"/>
              </a:defRPr>
            </a:lvl1pPr>
          </a:lstStyle>
          <a:p>
            <a:fld id="{700ED76B-7362-41F6-BE9A-A3A2190D569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defRPr sz="2400">
          <a:solidFill>
            <a:schemeClr val="tx1"/>
          </a:solidFill>
          <a:latin typeface="Tahoma"/>
          <a:ea typeface="ＭＳ Ｐゴシック" charset="-128"/>
          <a:cs typeface="Tahoma"/>
        </a:defRPr>
      </a:lvl1pPr>
      <a:lvl2pPr marL="742950" indent="-285750" algn="l" rtl="0" eaLnBrk="0" fontAlgn="base" hangingPunct="0">
        <a:spcBef>
          <a:spcPct val="20000"/>
        </a:spcBef>
        <a:spcAft>
          <a:spcPct val="0"/>
        </a:spcAft>
        <a:defRPr sz="2000">
          <a:solidFill>
            <a:schemeClr val="tx1"/>
          </a:solidFill>
          <a:latin typeface="Tahoma"/>
          <a:ea typeface="ＭＳ Ｐゴシック" charset="-128"/>
          <a:cs typeface="Tahoma"/>
        </a:defRPr>
      </a:lvl2pPr>
      <a:lvl3pPr marL="1143000" indent="-228600" algn="l" rtl="0" eaLnBrk="0" fontAlgn="base" hangingPunct="0">
        <a:spcBef>
          <a:spcPct val="20000"/>
        </a:spcBef>
        <a:spcAft>
          <a:spcPct val="0"/>
        </a:spcAft>
        <a:defRPr>
          <a:solidFill>
            <a:schemeClr val="tx1"/>
          </a:solidFill>
          <a:latin typeface="Tahoma"/>
          <a:ea typeface="ＭＳ Ｐゴシック" charset="-128"/>
          <a:cs typeface="Tahoma"/>
        </a:defRPr>
      </a:lvl3pPr>
      <a:lvl4pPr marL="1600200" indent="-228600" algn="l" rtl="0" eaLnBrk="0" fontAlgn="base" hangingPunct="0">
        <a:spcBef>
          <a:spcPct val="20000"/>
        </a:spcBef>
        <a:spcAft>
          <a:spcPct val="0"/>
        </a:spcAft>
        <a:defRPr sz="1600">
          <a:solidFill>
            <a:schemeClr val="tx1"/>
          </a:solidFill>
          <a:latin typeface="Tahoma"/>
          <a:ea typeface="ＭＳ Ｐゴシック" charset="-128"/>
          <a:cs typeface="Tahoma"/>
        </a:defRPr>
      </a:lvl4pPr>
      <a:lvl5pPr marL="2057400" indent="-228600" algn="l" rtl="0" eaLnBrk="0" fontAlgn="base" hangingPunct="0">
        <a:spcBef>
          <a:spcPct val="20000"/>
        </a:spcBef>
        <a:spcAft>
          <a:spcPct val="0"/>
        </a:spcAft>
        <a:defRPr sz="1600">
          <a:solidFill>
            <a:schemeClr val="tx1"/>
          </a:solidFill>
          <a:latin typeface="Tahoma"/>
          <a:ea typeface="ＭＳ Ｐゴシック" charset="-128"/>
          <a:cs typeface="Tahoma"/>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hyperlink" Target="mailto:essgeoclub@gmail.com" TargetMode="Externa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ource_to_sink_fig_edited.jpg                                  000042CE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39763"/>
            <a:ext cx="97536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ctrTitle"/>
          </p:nvPr>
        </p:nvSpPr>
        <p:spPr>
          <a:xfrm>
            <a:off x="3581400" y="-152400"/>
            <a:ext cx="1828800" cy="1470025"/>
          </a:xfrm>
        </p:spPr>
        <p:txBody>
          <a:bodyPr/>
          <a:lstStyle/>
          <a:p>
            <a:pPr eaLnBrk="1" hangingPunct="1"/>
            <a:r>
              <a:rPr lang="en-US" altLang="en-US" sz="4800" b="1" dirty="0" smtClean="0">
                <a:solidFill>
                  <a:schemeClr val="tx1"/>
                </a:solidFill>
                <a:latin typeface="+mj-lt"/>
              </a:rPr>
              <a:t>Soils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7"/>
          <p:cNvSpPr>
            <a:spLocks noGrp="1"/>
          </p:cNvSpPr>
          <p:nvPr>
            <p:ph idx="1"/>
          </p:nvPr>
        </p:nvSpPr>
        <p:spPr>
          <a:xfrm>
            <a:off x="304800" y="1371600"/>
            <a:ext cx="3581400" cy="4114800"/>
          </a:xfrm>
        </p:spPr>
        <p:txBody>
          <a:bodyPr/>
          <a:lstStyle/>
          <a:p>
            <a:pPr eaLnBrk="1" hangingPunct="1">
              <a:buFontTx/>
              <a:buChar char="•"/>
            </a:pPr>
            <a:r>
              <a:rPr lang="en-US" altLang="en-US" sz="2800" dirty="0" smtClean="0">
                <a:solidFill>
                  <a:srgbClr val="000000"/>
                </a:solidFill>
                <a:latin typeface="+mj-lt"/>
              </a:rPr>
              <a:t>  </a:t>
            </a:r>
            <a:r>
              <a:rPr lang="en-US" altLang="en-US" sz="2800" b="1" dirty="0" smtClean="0">
                <a:solidFill>
                  <a:srgbClr val="000000"/>
                </a:solidFill>
                <a:latin typeface="+mj-lt"/>
              </a:rPr>
              <a:t>Climate</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Organisms</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Parental Material</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Topography</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Time</a:t>
            </a:r>
          </a:p>
          <a:p>
            <a:pPr eaLnBrk="1" hangingPunct="1"/>
            <a:endParaRPr lang="en-US" altLang="en-US" sz="2800" dirty="0" smtClean="0">
              <a:latin typeface="+mj-lt"/>
            </a:endParaRPr>
          </a:p>
        </p:txBody>
      </p:sp>
      <p:sp>
        <p:nvSpPr>
          <p:cNvPr id="21508" name="Line 1027"/>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800">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8796" y="1371600"/>
            <a:ext cx="5396604"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smtClean="0">
                <a:latin typeface="+mj-lt"/>
              </a:rPr>
              <a:t>Factors of Soil Formation</a:t>
            </a:r>
            <a:endParaRPr lang="en-US" altLang="en-US" sz="4000" kern="0" dirty="0" smtClean="0">
              <a:latin typeface="+mj-lt"/>
            </a:endParaRPr>
          </a:p>
        </p:txBody>
      </p:sp>
    </p:spTree>
    <p:extLst>
      <p:ext uri="{BB962C8B-B14F-4D97-AF65-F5344CB8AC3E}">
        <p14:creationId xmlns:p14="http://schemas.microsoft.com/office/powerpoint/2010/main" val="1256035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7"/>
          <p:cNvSpPr>
            <a:spLocks noGrp="1"/>
          </p:cNvSpPr>
          <p:nvPr>
            <p:ph idx="1"/>
          </p:nvPr>
        </p:nvSpPr>
        <p:spPr>
          <a:xfrm>
            <a:off x="304800" y="1371600"/>
            <a:ext cx="3581400" cy="4114800"/>
          </a:xfrm>
        </p:spPr>
        <p:txBody>
          <a:bodyPr/>
          <a:lstStyle/>
          <a:p>
            <a:pPr eaLnBrk="1" hangingPunct="1">
              <a:buFontTx/>
              <a:buChar char="•"/>
            </a:pPr>
            <a:r>
              <a:rPr lang="en-US" altLang="en-US" sz="2800" dirty="0" smtClean="0">
                <a:solidFill>
                  <a:srgbClr val="000000"/>
                </a:solidFill>
                <a:latin typeface="+mj-lt"/>
              </a:rPr>
              <a:t>  Climate</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a:t>
            </a:r>
            <a:r>
              <a:rPr lang="en-US" altLang="en-US" sz="2800" b="1" dirty="0" smtClean="0">
                <a:solidFill>
                  <a:srgbClr val="000000"/>
                </a:solidFill>
                <a:latin typeface="+mj-lt"/>
              </a:rPr>
              <a:t>Organisms</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Parental Material</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Topography</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Time</a:t>
            </a:r>
          </a:p>
          <a:p>
            <a:pPr eaLnBrk="1" hangingPunct="1"/>
            <a:endParaRPr lang="en-US" altLang="en-US" sz="2800" dirty="0" smtClean="0">
              <a:latin typeface="+mj-lt"/>
            </a:endParaRPr>
          </a:p>
        </p:txBody>
      </p:sp>
      <p:sp>
        <p:nvSpPr>
          <p:cNvPr id="21508" name="Line 1027"/>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800">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33600"/>
            <a:ext cx="552561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dirty="0" smtClean="0">
                <a:latin typeface="+mj-lt"/>
              </a:rPr>
              <a:t>Factors of Soil Formation</a:t>
            </a:r>
          </a:p>
        </p:txBody>
      </p:sp>
    </p:spTree>
    <p:extLst>
      <p:ext uri="{BB962C8B-B14F-4D97-AF65-F5344CB8AC3E}">
        <p14:creationId xmlns:p14="http://schemas.microsoft.com/office/powerpoint/2010/main" val="2472237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7"/>
          <p:cNvSpPr>
            <a:spLocks noGrp="1"/>
          </p:cNvSpPr>
          <p:nvPr>
            <p:ph idx="1"/>
          </p:nvPr>
        </p:nvSpPr>
        <p:spPr>
          <a:xfrm>
            <a:off x="304800" y="1371600"/>
            <a:ext cx="3581400" cy="4114800"/>
          </a:xfrm>
        </p:spPr>
        <p:txBody>
          <a:bodyPr/>
          <a:lstStyle/>
          <a:p>
            <a:pPr eaLnBrk="1" hangingPunct="1">
              <a:buFontTx/>
              <a:buChar char="•"/>
            </a:pPr>
            <a:r>
              <a:rPr lang="en-US" altLang="en-US" sz="2800" dirty="0" smtClean="0">
                <a:solidFill>
                  <a:srgbClr val="000000"/>
                </a:solidFill>
                <a:latin typeface="+mj-lt"/>
              </a:rPr>
              <a:t>  Climate</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Organisms</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b="1" dirty="0" smtClean="0">
                <a:solidFill>
                  <a:srgbClr val="000000"/>
                </a:solidFill>
                <a:latin typeface="+mj-lt"/>
              </a:rPr>
              <a:t>  Parental Material</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Topography</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Time</a:t>
            </a:r>
          </a:p>
          <a:p>
            <a:pPr eaLnBrk="1" hangingPunct="1"/>
            <a:endParaRPr lang="en-US" altLang="en-US" sz="2800" dirty="0" smtClean="0">
              <a:latin typeface="+mj-lt"/>
            </a:endParaRPr>
          </a:p>
        </p:txBody>
      </p:sp>
      <p:sp>
        <p:nvSpPr>
          <p:cNvPr id="21508" name="Line 1027"/>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800">
              <a:latin typeface="+mj-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38354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smtClean="0">
                <a:latin typeface="+mj-lt"/>
              </a:rPr>
              <a:t>Factors of Soil Formation</a:t>
            </a:r>
            <a:endParaRPr lang="en-US" altLang="en-US" sz="4000" kern="0" dirty="0" smtClean="0">
              <a:latin typeface="+mj-lt"/>
            </a:endParaRPr>
          </a:p>
        </p:txBody>
      </p:sp>
    </p:spTree>
    <p:extLst>
      <p:ext uri="{BB962C8B-B14F-4D97-AF65-F5344CB8AC3E}">
        <p14:creationId xmlns:p14="http://schemas.microsoft.com/office/powerpoint/2010/main" val="3583776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381000" y="152400"/>
            <a:ext cx="5410200" cy="1143000"/>
          </a:xfrm>
        </p:spPr>
        <p:txBody>
          <a:bodyPr/>
          <a:lstStyle/>
          <a:p>
            <a:pPr eaLnBrk="1" hangingPunct="1"/>
            <a:r>
              <a:rPr lang="en-US" altLang="en-US" sz="4000" dirty="0" smtClean="0">
                <a:latin typeface="+mj-lt"/>
              </a:rPr>
              <a:t>Factors of Soil Formation</a:t>
            </a:r>
          </a:p>
        </p:txBody>
      </p:sp>
      <p:sp>
        <p:nvSpPr>
          <p:cNvPr id="21507" name="Content Placeholder 7"/>
          <p:cNvSpPr>
            <a:spLocks noGrp="1"/>
          </p:cNvSpPr>
          <p:nvPr>
            <p:ph idx="1"/>
          </p:nvPr>
        </p:nvSpPr>
        <p:spPr>
          <a:xfrm>
            <a:off x="304800" y="1371600"/>
            <a:ext cx="3581400" cy="4114800"/>
          </a:xfrm>
        </p:spPr>
        <p:txBody>
          <a:bodyPr/>
          <a:lstStyle/>
          <a:p>
            <a:pPr eaLnBrk="1" hangingPunct="1">
              <a:buFontTx/>
              <a:buChar char="•"/>
            </a:pPr>
            <a:r>
              <a:rPr lang="en-US" altLang="en-US" sz="2800" dirty="0" smtClean="0">
                <a:solidFill>
                  <a:srgbClr val="000000"/>
                </a:solidFill>
                <a:latin typeface="+mj-lt"/>
              </a:rPr>
              <a:t>  Climate</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Organisms</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Parental Material</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a:t>
            </a:r>
            <a:r>
              <a:rPr lang="en-US" altLang="en-US" sz="2800" b="1" dirty="0" smtClean="0">
                <a:solidFill>
                  <a:srgbClr val="000000"/>
                </a:solidFill>
                <a:latin typeface="+mj-lt"/>
              </a:rPr>
              <a:t>Topography</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Time</a:t>
            </a:r>
          </a:p>
          <a:p>
            <a:pPr eaLnBrk="1" hangingPunct="1"/>
            <a:endParaRPr lang="en-US" altLang="en-US" sz="2800" dirty="0" smtClean="0">
              <a:latin typeface="+mj-lt"/>
            </a:endParaRPr>
          </a:p>
        </p:txBody>
      </p:sp>
      <p:sp>
        <p:nvSpPr>
          <p:cNvPr id="21508" name="Line 1027"/>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800">
              <a:latin typeface="+mj-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3993" y="1987063"/>
            <a:ext cx="550000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272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7"/>
          <p:cNvSpPr>
            <a:spLocks noGrp="1"/>
          </p:cNvSpPr>
          <p:nvPr>
            <p:ph idx="1"/>
          </p:nvPr>
        </p:nvSpPr>
        <p:spPr>
          <a:xfrm>
            <a:off x="609600" y="1371600"/>
            <a:ext cx="3733800" cy="5181600"/>
          </a:xfrm>
        </p:spPr>
        <p:txBody>
          <a:bodyPr/>
          <a:lstStyle/>
          <a:p>
            <a:pPr eaLnBrk="1" hangingPunct="1"/>
            <a:r>
              <a:rPr lang="en-US" altLang="en-US" sz="2800" b="1" dirty="0" smtClean="0">
                <a:latin typeface="+mn-lt"/>
              </a:rPr>
              <a:t>Climate</a:t>
            </a:r>
          </a:p>
          <a:p>
            <a:pPr lvl="1" eaLnBrk="1" hangingPunct="1">
              <a:buFontTx/>
              <a:buChar char="•"/>
            </a:pPr>
            <a:r>
              <a:rPr lang="en-US" altLang="en-US" sz="2400" dirty="0" smtClean="0">
                <a:latin typeface="+mn-lt"/>
              </a:rPr>
              <a:t>  Temperature and precipitation</a:t>
            </a:r>
          </a:p>
          <a:p>
            <a:pPr lvl="1" eaLnBrk="1" hangingPunct="1">
              <a:buFontTx/>
              <a:buChar char="•"/>
            </a:pPr>
            <a:r>
              <a:rPr lang="en-US" altLang="en-US" sz="2400" dirty="0" smtClean="0">
                <a:latin typeface="+mn-lt"/>
              </a:rPr>
              <a:t>  Indirect controls (e.g., types of plants)</a:t>
            </a:r>
          </a:p>
          <a:p>
            <a:pPr lvl="1" eaLnBrk="1" hangingPunct="1">
              <a:buFontTx/>
              <a:buChar char="•"/>
            </a:pPr>
            <a:r>
              <a:rPr lang="en-US" altLang="en-US" sz="2400" dirty="0" smtClean="0">
                <a:latin typeface="+mn-lt"/>
              </a:rPr>
              <a:t>  Weathering rates</a:t>
            </a:r>
          </a:p>
          <a:p>
            <a:pPr lvl="1" eaLnBrk="1" hangingPunct="1">
              <a:buFontTx/>
              <a:buChar char="•"/>
            </a:pPr>
            <a:endParaRPr lang="en-US" altLang="en-US" sz="2400" dirty="0" smtClean="0">
              <a:latin typeface="+mn-lt"/>
            </a:endParaRPr>
          </a:p>
          <a:p>
            <a:pPr lvl="1" eaLnBrk="1" hangingPunct="1"/>
            <a:r>
              <a:rPr lang="en-US" altLang="en-US" sz="2400" dirty="0" smtClean="0">
                <a:solidFill>
                  <a:srgbClr val="000000"/>
                </a:solidFill>
                <a:latin typeface="+mn-lt"/>
              </a:rPr>
              <a:t>The greater the rainfall amount, the more rapid the rate of both weathering and erosion.  </a:t>
            </a:r>
            <a:endParaRPr lang="en-US" altLang="en-US" sz="1400" dirty="0" smtClean="0">
              <a:solidFill>
                <a:srgbClr val="000000"/>
              </a:solidFill>
              <a:latin typeface="+mn-lt"/>
            </a:endParaRPr>
          </a:p>
          <a:p>
            <a:pPr eaLnBrk="1" hangingPunct="1"/>
            <a:endParaRPr lang="en-US" altLang="en-US" sz="2800" dirty="0" smtClean="0">
              <a:latin typeface="+mn-lt"/>
            </a:endParaRPr>
          </a:p>
        </p:txBody>
      </p:sp>
      <p:sp>
        <p:nvSpPr>
          <p:cNvPr id="22532"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253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4975" y="1524000"/>
            <a:ext cx="48990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smtClean="0">
                <a:latin typeface="+mj-lt"/>
              </a:rPr>
              <a:t>Factors of Soil Formation</a:t>
            </a:r>
            <a:endParaRPr lang="en-US" altLang="en-US" sz="4000" kern="0" dirty="0" smtClean="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7"/>
          <p:cNvSpPr>
            <a:spLocks noGrp="1"/>
          </p:cNvSpPr>
          <p:nvPr>
            <p:ph idx="1"/>
          </p:nvPr>
        </p:nvSpPr>
        <p:spPr>
          <a:xfrm>
            <a:off x="361950" y="1329690"/>
            <a:ext cx="7162800" cy="5486400"/>
          </a:xfrm>
        </p:spPr>
        <p:txBody>
          <a:bodyPr/>
          <a:lstStyle/>
          <a:p>
            <a:pPr eaLnBrk="1" hangingPunct="1"/>
            <a:r>
              <a:rPr lang="en-US" altLang="en-US" sz="2800" b="1" dirty="0" smtClean="0">
                <a:latin typeface="+mn-lt"/>
              </a:rPr>
              <a:t>Organisms</a:t>
            </a:r>
          </a:p>
          <a:p>
            <a:pPr lvl="1" eaLnBrk="1" hangingPunct="1">
              <a:buFontTx/>
              <a:buChar char="•"/>
            </a:pPr>
            <a:r>
              <a:rPr lang="en-US" altLang="en-US" sz="2400" dirty="0" smtClean="0">
                <a:latin typeface="+mn-lt"/>
              </a:rPr>
              <a:t>  Types of native vegetation</a:t>
            </a:r>
          </a:p>
          <a:p>
            <a:pPr lvl="1" eaLnBrk="1" hangingPunct="1">
              <a:buFontTx/>
              <a:buChar char="•"/>
            </a:pPr>
            <a:r>
              <a:rPr lang="en-US" altLang="en-US" sz="2400" dirty="0" smtClean="0">
                <a:latin typeface="+mn-lt"/>
              </a:rPr>
              <a:t>  Weathering is dependent of plant growth</a:t>
            </a:r>
          </a:p>
          <a:p>
            <a:pPr lvl="1" eaLnBrk="1" hangingPunct="1">
              <a:buFontTx/>
              <a:buChar char="•"/>
            </a:pPr>
            <a:r>
              <a:rPr lang="en-US" altLang="en-US" sz="2400" dirty="0" smtClean="0">
                <a:solidFill>
                  <a:srgbClr val="000000"/>
                </a:solidFill>
                <a:latin typeface="+mn-lt"/>
              </a:rPr>
              <a:t>  Plant and animal activity produces </a:t>
            </a:r>
            <a:r>
              <a:rPr lang="en-US" altLang="en-US" sz="2400" dirty="0" err="1" smtClean="0">
                <a:solidFill>
                  <a:srgbClr val="000000"/>
                </a:solidFill>
                <a:latin typeface="+mn-lt"/>
              </a:rPr>
              <a:t>humic</a:t>
            </a:r>
            <a:r>
              <a:rPr lang="en-US" altLang="en-US" sz="2400" dirty="0" smtClean="0">
                <a:solidFill>
                  <a:srgbClr val="000000"/>
                </a:solidFill>
                <a:latin typeface="+mn-lt"/>
              </a:rPr>
              <a:t> acids that are powerful weathering agents.  [acids derived from chemical breakdown of organic matter]</a:t>
            </a:r>
          </a:p>
          <a:p>
            <a:pPr lvl="1" eaLnBrk="1" hangingPunct="1">
              <a:buFontTx/>
              <a:buChar char="•"/>
            </a:pPr>
            <a:r>
              <a:rPr lang="en-US" altLang="en-US" sz="2400" dirty="0" smtClean="0">
                <a:solidFill>
                  <a:srgbClr val="000000"/>
                </a:solidFill>
                <a:latin typeface="+mn-lt"/>
              </a:rPr>
              <a:t>  Plants can physically as well as chemically break down rocks.  </a:t>
            </a:r>
          </a:p>
          <a:p>
            <a:pPr lvl="1" eaLnBrk="1" hangingPunct="1">
              <a:buFontTx/>
              <a:buChar char="•"/>
            </a:pPr>
            <a:r>
              <a:rPr lang="en-US" altLang="en-US" sz="2400" dirty="0" smtClean="0">
                <a:solidFill>
                  <a:srgbClr val="000000"/>
                </a:solidFill>
                <a:latin typeface="+mn-lt"/>
              </a:rPr>
              <a:t>  </a:t>
            </a:r>
            <a:r>
              <a:rPr lang="en-US" altLang="en-US" sz="2400" u="sng" dirty="0" smtClean="0">
                <a:solidFill>
                  <a:srgbClr val="000000"/>
                </a:solidFill>
                <a:latin typeface="+mn-lt"/>
              </a:rPr>
              <a:t>Plants</a:t>
            </a:r>
            <a:r>
              <a:rPr lang="en-US" altLang="en-US" sz="2400" dirty="0" smtClean="0">
                <a:solidFill>
                  <a:srgbClr val="000000"/>
                </a:solidFill>
                <a:latin typeface="+mn-lt"/>
              </a:rPr>
              <a:t> stabilize soil profiles, </a:t>
            </a:r>
            <a:r>
              <a:rPr lang="en-US" altLang="en-US" sz="2400" u="sng" dirty="0" smtClean="0">
                <a:solidFill>
                  <a:srgbClr val="000000"/>
                </a:solidFill>
                <a:latin typeface="+mn-lt"/>
              </a:rPr>
              <a:t>Animals</a:t>
            </a:r>
            <a:r>
              <a:rPr lang="en-US" altLang="en-US" sz="2400" dirty="0" smtClean="0">
                <a:solidFill>
                  <a:srgbClr val="000000"/>
                </a:solidFill>
                <a:latin typeface="+mn-lt"/>
              </a:rPr>
              <a:t> (including humans) tend to increase erosion.</a:t>
            </a:r>
            <a:endParaRPr lang="en-US" altLang="en-US" sz="1400" dirty="0" smtClean="0">
              <a:solidFill>
                <a:srgbClr val="000000"/>
              </a:solidFill>
              <a:latin typeface="+mn-lt"/>
            </a:endParaRPr>
          </a:p>
          <a:p>
            <a:pPr eaLnBrk="1" hangingPunct="1"/>
            <a:endParaRPr lang="en-US" altLang="en-US" sz="2800" dirty="0" smtClean="0">
              <a:latin typeface="+mn-lt"/>
            </a:endParaRPr>
          </a:p>
        </p:txBody>
      </p:sp>
      <p:sp>
        <p:nvSpPr>
          <p:cNvPr id="23556"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smtClean="0">
                <a:latin typeface="+mj-lt"/>
              </a:rPr>
              <a:t>Factors of Soil Formation</a:t>
            </a:r>
            <a:endParaRPr lang="en-US" altLang="en-US" sz="4000" kern="0" dirty="0" smtClean="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7"/>
          <p:cNvSpPr>
            <a:spLocks noGrp="1"/>
          </p:cNvSpPr>
          <p:nvPr>
            <p:ph idx="1"/>
          </p:nvPr>
        </p:nvSpPr>
        <p:spPr>
          <a:xfrm>
            <a:off x="609600" y="1405731"/>
            <a:ext cx="3962400" cy="2514600"/>
          </a:xfrm>
        </p:spPr>
        <p:txBody>
          <a:bodyPr/>
          <a:lstStyle/>
          <a:p>
            <a:pPr eaLnBrk="1" hangingPunct="1"/>
            <a:r>
              <a:rPr lang="en-US" altLang="en-US" sz="3200" b="1" dirty="0" smtClean="0">
                <a:latin typeface="+mn-lt"/>
              </a:rPr>
              <a:t>Parent Material</a:t>
            </a:r>
          </a:p>
          <a:p>
            <a:pPr lvl="1" eaLnBrk="1" hangingPunct="1">
              <a:buFontTx/>
              <a:buChar char="•"/>
            </a:pPr>
            <a:r>
              <a:rPr lang="en-US" altLang="en-US" sz="3200" dirty="0" smtClean="0">
                <a:latin typeface="+mn-lt"/>
              </a:rPr>
              <a:t>  Chemistry</a:t>
            </a:r>
          </a:p>
          <a:p>
            <a:pPr lvl="1" eaLnBrk="1" hangingPunct="1">
              <a:buFontTx/>
              <a:buChar char="•"/>
            </a:pPr>
            <a:r>
              <a:rPr lang="en-US" altLang="en-US" sz="3200" dirty="0" smtClean="0">
                <a:latin typeface="+mn-lt"/>
              </a:rPr>
              <a:t>  Mineralogy </a:t>
            </a:r>
          </a:p>
          <a:p>
            <a:pPr lvl="1" eaLnBrk="1" hangingPunct="1">
              <a:buFontTx/>
              <a:buChar char="•"/>
            </a:pPr>
            <a:r>
              <a:rPr lang="en-US" altLang="en-US" sz="3200" dirty="0" smtClean="0">
                <a:latin typeface="+mn-lt"/>
              </a:rPr>
              <a:t>  Grain size</a:t>
            </a:r>
          </a:p>
          <a:p>
            <a:pPr eaLnBrk="1" hangingPunct="1"/>
            <a:endParaRPr lang="en-US" altLang="en-US" dirty="0" smtClean="0">
              <a:latin typeface="+mn-lt"/>
            </a:endParaRPr>
          </a:p>
        </p:txBody>
      </p:sp>
      <p:sp>
        <p:nvSpPr>
          <p:cNvPr id="24580"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45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85900"/>
            <a:ext cx="36576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989388"/>
            <a:ext cx="365760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22725"/>
            <a:ext cx="33718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dirty="0" smtClean="0">
                <a:latin typeface="+mj-lt"/>
              </a:rPr>
              <a:t>Factors of Soil Formation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7"/>
          <p:cNvSpPr>
            <a:spLocks noGrp="1"/>
          </p:cNvSpPr>
          <p:nvPr>
            <p:ph idx="1"/>
          </p:nvPr>
        </p:nvSpPr>
        <p:spPr>
          <a:xfrm>
            <a:off x="762000" y="1219200"/>
            <a:ext cx="7543800" cy="1981200"/>
          </a:xfrm>
        </p:spPr>
        <p:txBody>
          <a:bodyPr/>
          <a:lstStyle/>
          <a:p>
            <a:pPr eaLnBrk="1" hangingPunct="1"/>
            <a:r>
              <a:rPr lang="en-US" altLang="en-US" sz="2800" b="1" dirty="0" smtClean="0">
                <a:solidFill>
                  <a:srgbClr val="000000"/>
                </a:solidFill>
                <a:latin typeface="+mn-lt"/>
              </a:rPr>
              <a:t>Topography</a:t>
            </a:r>
            <a:endParaRPr lang="en-US" altLang="en-US" sz="2800" dirty="0" smtClean="0">
              <a:solidFill>
                <a:srgbClr val="000000"/>
              </a:solidFill>
              <a:latin typeface="+mn-lt"/>
            </a:endParaRPr>
          </a:p>
          <a:p>
            <a:pPr lvl="1" eaLnBrk="1" hangingPunct="1">
              <a:buFontTx/>
              <a:buChar char="•"/>
            </a:pPr>
            <a:r>
              <a:rPr lang="en-US" altLang="en-US" sz="2800" dirty="0" smtClean="0">
                <a:solidFill>
                  <a:srgbClr val="000000"/>
                </a:solidFill>
                <a:latin typeface="+mn-lt"/>
              </a:rPr>
              <a:t>  Ground slope</a:t>
            </a:r>
          </a:p>
          <a:p>
            <a:pPr lvl="1" eaLnBrk="1" hangingPunct="1">
              <a:buFontTx/>
              <a:buChar char="•"/>
            </a:pPr>
            <a:r>
              <a:rPr lang="en-US" altLang="en-US" sz="2800" dirty="0" smtClean="0">
                <a:solidFill>
                  <a:srgbClr val="000000"/>
                </a:solidFill>
                <a:latin typeface="+mn-lt"/>
              </a:rPr>
              <a:t>  Elevation</a:t>
            </a:r>
          </a:p>
          <a:p>
            <a:pPr lvl="1" eaLnBrk="1" hangingPunct="1">
              <a:buFontTx/>
              <a:buChar char="•"/>
            </a:pPr>
            <a:r>
              <a:rPr lang="en-US" altLang="en-US" sz="2800" dirty="0" smtClean="0">
                <a:solidFill>
                  <a:srgbClr val="000000"/>
                </a:solidFill>
                <a:latin typeface="+mn-lt"/>
              </a:rPr>
              <a:t>  Aspect (north vs. south facing slopes)</a:t>
            </a:r>
          </a:p>
          <a:p>
            <a:pPr eaLnBrk="1" hangingPunct="1"/>
            <a:endParaRPr lang="en-US" altLang="en-US" sz="2800" dirty="0" smtClean="0">
              <a:latin typeface="+mn-lt"/>
            </a:endParaRPr>
          </a:p>
        </p:txBody>
      </p:sp>
      <p:sp>
        <p:nvSpPr>
          <p:cNvPr id="25604" name="Line 1027"/>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560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429000"/>
            <a:ext cx="51482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smtClean="0">
                <a:latin typeface="+mj-lt"/>
              </a:rPr>
              <a:t>Factors of Soil Formation</a:t>
            </a:r>
            <a:endParaRPr lang="en-US" altLang="en-US" sz="4000" kern="0" dirty="0" smtClean="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8"/>
          <p:cNvSpPr>
            <a:spLocks noGrp="1"/>
          </p:cNvSpPr>
          <p:nvPr>
            <p:ph idx="1"/>
          </p:nvPr>
        </p:nvSpPr>
        <p:spPr>
          <a:xfrm>
            <a:off x="381000" y="1405890"/>
            <a:ext cx="4038600" cy="5486400"/>
          </a:xfrm>
        </p:spPr>
        <p:txBody>
          <a:bodyPr/>
          <a:lstStyle/>
          <a:p>
            <a:pPr eaLnBrk="1" hangingPunct="1"/>
            <a:r>
              <a:rPr lang="en-US" altLang="en-US" dirty="0" smtClean="0">
                <a:latin typeface="+mn-lt"/>
              </a:rPr>
              <a:t>Downslope transport of soil is a function of slope:</a:t>
            </a:r>
          </a:p>
          <a:p>
            <a:pPr eaLnBrk="1" hangingPunct="1"/>
            <a:r>
              <a:rPr lang="en-US" altLang="en-US" dirty="0" smtClean="0">
                <a:latin typeface="+mn-lt"/>
              </a:rPr>
              <a:t>    </a:t>
            </a:r>
          </a:p>
          <a:p>
            <a:pPr lvl="1" eaLnBrk="1" hangingPunct="1"/>
            <a:r>
              <a:rPr lang="en-US" altLang="en-US" sz="2400" dirty="0" smtClean="0">
                <a:latin typeface="+mn-lt"/>
              </a:rPr>
              <a:t>  Erosion rate = f(S)</a:t>
            </a:r>
          </a:p>
          <a:p>
            <a:pPr lvl="1" eaLnBrk="1" hangingPunct="1">
              <a:buFontTx/>
              <a:buChar char="•"/>
            </a:pPr>
            <a:endParaRPr lang="en-US" altLang="en-US" sz="2400" dirty="0" smtClean="0">
              <a:latin typeface="+mn-lt"/>
            </a:endParaRPr>
          </a:p>
          <a:p>
            <a:pPr eaLnBrk="1" hangingPunct="1"/>
            <a:r>
              <a:rPr lang="en-US" altLang="en-US" u="sng" dirty="0" smtClean="0">
                <a:solidFill>
                  <a:srgbClr val="000000"/>
                </a:solidFill>
                <a:latin typeface="+mn-lt"/>
              </a:rPr>
              <a:t>Steeper slopes erode faster. </a:t>
            </a:r>
          </a:p>
          <a:p>
            <a:pPr eaLnBrk="1" hangingPunct="1"/>
            <a:endParaRPr lang="en-US" altLang="en-US" dirty="0" smtClean="0">
              <a:solidFill>
                <a:srgbClr val="000000"/>
              </a:solidFill>
              <a:latin typeface="+mn-lt"/>
            </a:endParaRPr>
          </a:p>
          <a:p>
            <a:pPr eaLnBrk="1" hangingPunct="1"/>
            <a:r>
              <a:rPr lang="en-US" altLang="en-US" dirty="0" smtClean="0">
                <a:solidFill>
                  <a:srgbClr val="000000"/>
                </a:solidFill>
                <a:latin typeface="+mn-lt"/>
              </a:rPr>
              <a:t>The steeper the surface slope, the more likely any eroded material is to be transported out of the system.</a:t>
            </a:r>
          </a:p>
          <a:p>
            <a:pPr eaLnBrk="1" hangingPunct="1"/>
            <a:endParaRPr lang="en-US" altLang="en-US" dirty="0" smtClean="0">
              <a:latin typeface="+mn-lt"/>
            </a:endParaRPr>
          </a:p>
          <a:p>
            <a:pPr eaLnBrk="1" hangingPunct="1"/>
            <a:endParaRPr lang="en-US" altLang="en-US" dirty="0" smtClean="0">
              <a:latin typeface="+mn-lt"/>
            </a:endParaRPr>
          </a:p>
        </p:txBody>
      </p:sp>
      <p:sp>
        <p:nvSpPr>
          <p:cNvPr id="26627"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662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95400"/>
            <a:ext cx="4114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smtClean="0">
                <a:latin typeface="+mj-lt"/>
              </a:rPr>
              <a:t>Factors of Soil Formation</a:t>
            </a:r>
            <a:endParaRPr lang="en-US" altLang="en-US" sz="4000" kern="0" dirty="0" smtClean="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762000" y="1295400"/>
            <a:ext cx="7772400" cy="2438400"/>
          </a:xfrm>
        </p:spPr>
        <p:txBody>
          <a:bodyPr/>
          <a:lstStyle/>
          <a:p>
            <a:pPr eaLnBrk="1" hangingPunct="1"/>
            <a:r>
              <a:rPr lang="en-US" altLang="en-US" dirty="0" smtClean="0">
                <a:latin typeface="+mn-lt"/>
              </a:rPr>
              <a:t>Soils on hillslopes reach an equilibrium thickness, often about 1m.</a:t>
            </a:r>
          </a:p>
          <a:p>
            <a:pPr eaLnBrk="1" hangingPunct="1"/>
            <a:endParaRPr lang="en-US" altLang="en-US" dirty="0" smtClean="0">
              <a:latin typeface="+mn-lt"/>
            </a:endParaRPr>
          </a:p>
          <a:p>
            <a:pPr eaLnBrk="1" hangingPunct="1"/>
            <a:r>
              <a:rPr lang="en-US" altLang="en-US" dirty="0" smtClean="0">
                <a:latin typeface="+mn-lt"/>
              </a:rPr>
              <a:t>Soils on flat surfaces, such as floodplains or plateaus, tend to thicken through time due to weathering rates being greater than sediment transport rates.</a:t>
            </a:r>
          </a:p>
          <a:p>
            <a:pPr eaLnBrk="1" hangingPunct="1"/>
            <a:endParaRPr lang="en-US" altLang="en-US" dirty="0" smtClean="0">
              <a:latin typeface="+mn-lt"/>
            </a:endParaRPr>
          </a:p>
        </p:txBody>
      </p:sp>
      <p:sp>
        <p:nvSpPr>
          <p:cNvPr id="27651"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765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9052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dirty="0" smtClean="0">
                <a:latin typeface="+mj-lt"/>
              </a:rPr>
              <a:t>Factors of Soil Formation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997729"/>
            <a:ext cx="4191000" cy="261539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ource_to_sink_fig_edited.jpg                                  000042C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97536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ctrTitle"/>
          </p:nvPr>
        </p:nvSpPr>
        <p:spPr>
          <a:xfrm>
            <a:off x="3581400" y="-152400"/>
            <a:ext cx="1828800" cy="1470025"/>
          </a:xfrm>
        </p:spPr>
        <p:txBody>
          <a:bodyPr/>
          <a:lstStyle/>
          <a:p>
            <a:pPr eaLnBrk="1" hangingPunct="1"/>
            <a:r>
              <a:rPr lang="en-US" altLang="en-US" sz="4800" b="1" dirty="0" smtClean="0">
                <a:solidFill>
                  <a:schemeClr val="tx1"/>
                </a:solidFill>
                <a:latin typeface="+mj-lt"/>
              </a:rPr>
              <a:t>Soils</a:t>
            </a:r>
          </a:p>
        </p:txBody>
      </p:sp>
      <p:sp>
        <p:nvSpPr>
          <p:cNvPr id="15367" name="Oval 6"/>
          <p:cNvSpPr>
            <a:spLocks noChangeArrowheads="1"/>
          </p:cNvSpPr>
          <p:nvPr/>
        </p:nvSpPr>
        <p:spPr bwMode="auto">
          <a:xfrm>
            <a:off x="838200" y="1905000"/>
            <a:ext cx="1142996"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pic>
        <p:nvPicPr>
          <p:cNvPr id="15368" name="Picture 3" descr="soilhand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143000"/>
            <a:ext cx="472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914400" y="5467350"/>
            <a:ext cx="8001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i="1" dirty="0">
                <a:solidFill>
                  <a:srgbClr val="000000"/>
                </a:solidFill>
                <a:latin typeface="Calibri" panose="020F0502020204030204" pitchFamily="34" charset="0"/>
                <a:cs typeface="Times" charset="0"/>
              </a:rPr>
              <a:t>We know more about the movement of celestial bodies than about the soil underfoot.				</a:t>
            </a:r>
          </a:p>
          <a:p>
            <a:r>
              <a:rPr lang="en-US" altLang="en-US" i="1" dirty="0">
                <a:solidFill>
                  <a:srgbClr val="000000"/>
                </a:solidFill>
                <a:latin typeface="Calibri" panose="020F0502020204030204" pitchFamily="34" charset="0"/>
                <a:cs typeface="Times" charset="0"/>
              </a:rPr>
              <a:t>					- Leonardo da Vinci</a:t>
            </a:r>
            <a:endParaRPr lang="en-US" altLang="en-US" i="1" dirty="0">
              <a:latin typeface="Calibri" panose="020F0502020204030204" pitchFamily="34" charset="0"/>
              <a:cs typeface="Times" charset="0"/>
            </a:endParaRPr>
          </a:p>
          <a:p>
            <a:pPr algn="r">
              <a:spcBef>
                <a:spcPts val="500"/>
              </a:spcBef>
              <a:spcAft>
                <a:spcPts val="500"/>
              </a:spcAft>
            </a:pPr>
            <a:endParaRPr lang="en-US" altLang="en-US" sz="2800" dirty="0">
              <a:latin typeface="Calibri" panose="020F0502020204030204" pitchFamily="34" charset="0"/>
              <a:cs typeface="Tahoma" charset="0"/>
            </a:endParaRPr>
          </a:p>
        </p:txBody>
      </p:sp>
    </p:spTree>
    <p:extLst>
      <p:ext uri="{BB962C8B-B14F-4D97-AF65-F5344CB8AC3E}">
        <p14:creationId xmlns:p14="http://schemas.microsoft.com/office/powerpoint/2010/main" val="1639662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500"/>
                                        <p:tgtEl>
                                          <p:spTgt spid="1536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7"/>
          <p:cNvSpPr>
            <a:spLocks noGrp="1"/>
          </p:cNvSpPr>
          <p:nvPr>
            <p:ph idx="1"/>
          </p:nvPr>
        </p:nvSpPr>
        <p:spPr>
          <a:xfrm>
            <a:off x="838200" y="1676400"/>
            <a:ext cx="7315200" cy="4495800"/>
          </a:xfrm>
        </p:spPr>
        <p:txBody>
          <a:bodyPr/>
          <a:lstStyle/>
          <a:p>
            <a:pPr eaLnBrk="1" hangingPunct="1"/>
            <a:r>
              <a:rPr lang="en-US" altLang="en-US" sz="2800" b="1" dirty="0" smtClean="0">
                <a:solidFill>
                  <a:srgbClr val="000000"/>
                </a:solidFill>
                <a:latin typeface="+mn-lt"/>
              </a:rPr>
              <a:t>Time</a:t>
            </a:r>
            <a:r>
              <a:rPr lang="en-US" altLang="en-US" sz="2800" dirty="0" smtClean="0">
                <a:solidFill>
                  <a:srgbClr val="000000"/>
                </a:solidFill>
                <a:latin typeface="+mn-lt"/>
              </a:rPr>
              <a:t> for development and destruction of soil profiles</a:t>
            </a:r>
          </a:p>
          <a:p>
            <a:pPr eaLnBrk="1" hangingPunct="1"/>
            <a:endParaRPr lang="en-US" altLang="en-US" sz="2800" dirty="0" smtClean="0">
              <a:solidFill>
                <a:srgbClr val="000000"/>
              </a:solidFill>
              <a:latin typeface="+mn-lt"/>
            </a:endParaRPr>
          </a:p>
          <a:p>
            <a:pPr eaLnBrk="1" hangingPunct="1"/>
            <a:r>
              <a:rPr lang="en-US" altLang="en-US" sz="2800" dirty="0" smtClean="0">
                <a:solidFill>
                  <a:srgbClr val="000000"/>
                </a:solidFill>
                <a:latin typeface="+mn-lt"/>
              </a:rPr>
              <a:t>Typical chemical reaction rates are slow </a:t>
            </a:r>
            <a:r>
              <a:rPr lang="en-US" altLang="en-US" sz="2800" dirty="0" smtClean="0">
                <a:solidFill>
                  <a:srgbClr val="000000"/>
                </a:solidFill>
                <a:latin typeface="+mn-lt"/>
                <a:sym typeface="Wingdings" charset="2"/>
              </a:rPr>
              <a:t></a:t>
            </a:r>
            <a:r>
              <a:rPr lang="en-US" altLang="en-US" sz="2800" dirty="0" smtClean="0">
                <a:solidFill>
                  <a:srgbClr val="000000"/>
                </a:solidFill>
                <a:latin typeface="+mn-lt"/>
              </a:rPr>
              <a:t> the longer a rock unit has been exposed, the more likely it is to be weathered</a:t>
            </a:r>
          </a:p>
          <a:p>
            <a:pPr eaLnBrk="1" hangingPunct="1"/>
            <a:endParaRPr lang="en-US" altLang="en-US" sz="2800" dirty="0" smtClean="0">
              <a:solidFill>
                <a:srgbClr val="000000"/>
              </a:solidFill>
              <a:latin typeface="+mn-lt"/>
            </a:endParaRPr>
          </a:p>
          <a:p>
            <a:pPr eaLnBrk="1" hangingPunct="1"/>
            <a:r>
              <a:rPr lang="en-US" altLang="en-US" sz="2800" dirty="0" smtClean="0">
                <a:solidFill>
                  <a:srgbClr val="000000"/>
                </a:solidFill>
                <a:latin typeface="+mn-lt"/>
              </a:rPr>
              <a:t>And, the longer soil waits before transport, the thicker it can become…</a:t>
            </a:r>
          </a:p>
          <a:p>
            <a:pPr eaLnBrk="1" hangingPunct="1"/>
            <a:endParaRPr lang="en-US" altLang="en-US" dirty="0" smtClean="0">
              <a:latin typeface="+mn-lt"/>
            </a:endParaRPr>
          </a:p>
        </p:txBody>
      </p:sp>
      <p:sp>
        <p:nvSpPr>
          <p:cNvPr id="28676"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smtClean="0">
                <a:latin typeface="+mj-lt"/>
              </a:rPr>
              <a:t>Factors of Soil Formation</a:t>
            </a:r>
            <a:endParaRPr lang="en-US" altLang="en-US" sz="4000" kern="0" dirty="0" smtClean="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10/6 and start of 10/13</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9282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124838_10153186952005256_211217926253798095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33521" cy="1952625"/>
          </a:xfrm>
          <a:prstGeom prst="rect">
            <a:avLst/>
          </a:prstGeom>
        </p:spPr>
      </p:pic>
      <p:pic>
        <p:nvPicPr>
          <p:cNvPr id="5" name="Picture 4" descr="10489787_10153186951505256_5640374843188465558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625"/>
            <a:ext cx="2933521" cy="1952625"/>
          </a:xfrm>
          <a:prstGeom prst="rect">
            <a:avLst/>
          </a:prstGeom>
        </p:spPr>
      </p:pic>
      <p:pic>
        <p:nvPicPr>
          <p:cNvPr id="6" name="Picture 5" descr="10801916_10152969037110256_6461950644305873535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126" y="4127500"/>
            <a:ext cx="2047874" cy="2730499"/>
          </a:xfrm>
          <a:prstGeom prst="rect">
            <a:avLst/>
          </a:prstGeom>
        </p:spPr>
      </p:pic>
      <p:pic>
        <p:nvPicPr>
          <p:cNvPr id="7" name="Picture 6" descr="10882152_10206952854368521_7268489197312809627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05250"/>
            <a:ext cx="2906889" cy="1635125"/>
          </a:xfrm>
          <a:prstGeom prst="rect">
            <a:avLst/>
          </a:prstGeom>
        </p:spPr>
      </p:pic>
      <p:pic>
        <p:nvPicPr>
          <p:cNvPr id="8" name="Picture 7" descr="11329799_10153265510575256_6007635969193044075_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2908" y="1016000"/>
            <a:ext cx="2071092" cy="3111500"/>
          </a:xfrm>
          <a:prstGeom prst="rect">
            <a:avLst/>
          </a:prstGeom>
        </p:spPr>
      </p:pic>
      <p:pic>
        <p:nvPicPr>
          <p:cNvPr id="9" name="Picture 8" descr="11160568_10153186980500256_2620234116828160572_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0013" y="1952625"/>
            <a:ext cx="4452751" cy="2963862"/>
          </a:xfrm>
          <a:prstGeom prst="rect">
            <a:avLst/>
          </a:prstGeom>
        </p:spPr>
      </p:pic>
      <p:pic>
        <p:nvPicPr>
          <p:cNvPr id="10" name="Picture 9" descr="10603247_10153186949850256_8750745994231332046_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6889" y="4746872"/>
            <a:ext cx="3171647" cy="2111128"/>
          </a:xfrm>
          <a:prstGeom prst="rect">
            <a:avLst/>
          </a:prstGeom>
        </p:spPr>
      </p:pic>
      <p:pic>
        <p:nvPicPr>
          <p:cNvPr id="11" name="Picture 10" descr="11295616_10153265499200256_6531121829560222863_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97514" y="94011"/>
            <a:ext cx="2254249" cy="1725909"/>
          </a:xfrm>
          <a:prstGeom prst="rect">
            <a:avLst/>
          </a:prstGeom>
        </p:spPr>
      </p:pic>
      <p:pic>
        <p:nvPicPr>
          <p:cNvPr id="12" name="Picture 11" descr="1472045_10153186946060256_1631868264692207159_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625" y="5540375"/>
            <a:ext cx="1981021" cy="1318616"/>
          </a:xfrm>
          <a:prstGeom prst="rect">
            <a:avLst/>
          </a:prstGeom>
        </p:spPr>
      </p:pic>
      <p:pic>
        <p:nvPicPr>
          <p:cNvPr id="13" name="Picture 12" descr="11182054_10153186946765256_6648597140792946449_n.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60013" y="168920"/>
            <a:ext cx="2480376" cy="1651000"/>
          </a:xfrm>
          <a:prstGeom prst="rect">
            <a:avLst/>
          </a:prstGeom>
        </p:spPr>
      </p:pic>
      <p:sp>
        <p:nvSpPr>
          <p:cNvPr id="14" name="TextBox 13"/>
          <p:cNvSpPr txBox="1"/>
          <p:nvPr/>
        </p:nvSpPr>
        <p:spPr>
          <a:xfrm>
            <a:off x="2750405" y="3863796"/>
            <a:ext cx="4462359" cy="923330"/>
          </a:xfrm>
          <a:prstGeom prst="rect">
            <a:avLst/>
          </a:prstGeom>
          <a:solidFill>
            <a:schemeClr val="bg2">
              <a:alpha val="62000"/>
            </a:schemeClr>
          </a:solidFill>
          <a:ln>
            <a:solidFill>
              <a:schemeClr val="tx1"/>
            </a:solidFill>
          </a:ln>
        </p:spPr>
        <p:txBody>
          <a:bodyPr wrap="square" rtlCol="0">
            <a:spAutoFit/>
          </a:bodyPr>
          <a:lstStyle/>
          <a:p>
            <a:r>
              <a:rPr lang="en-US" sz="1800" dirty="0" err="1" smtClean="0">
                <a:solidFill>
                  <a:schemeClr val="bg1"/>
                </a:solidFill>
              </a:rPr>
              <a:t>GeoClub</a:t>
            </a:r>
            <a:r>
              <a:rPr lang="en-US" sz="1800" dirty="0" smtClean="0">
                <a:solidFill>
                  <a:schemeClr val="bg1"/>
                </a:solidFill>
              </a:rPr>
              <a:t>! #1 in Friendship and Geology!</a:t>
            </a:r>
          </a:p>
          <a:p>
            <a:r>
              <a:rPr lang="en-US" sz="1800" dirty="0" smtClean="0">
                <a:solidFill>
                  <a:schemeClr val="bg1"/>
                </a:solidFill>
              </a:rPr>
              <a:t>Email: </a:t>
            </a:r>
            <a:r>
              <a:rPr lang="en-US" sz="1800" dirty="0" smtClean="0">
                <a:solidFill>
                  <a:schemeClr val="accent1"/>
                </a:solidFill>
                <a:hlinkClick r:id="rId12"/>
              </a:rPr>
              <a:t>essgeoclub@gmail.com</a:t>
            </a:r>
            <a:endParaRPr lang="en-US" sz="1800" dirty="0" smtClean="0">
              <a:solidFill>
                <a:schemeClr val="accent1"/>
              </a:solidFill>
            </a:endParaRPr>
          </a:p>
          <a:p>
            <a:r>
              <a:rPr lang="en-US" sz="1800" dirty="0" smtClean="0">
                <a:solidFill>
                  <a:schemeClr val="bg1"/>
                </a:solidFill>
              </a:rPr>
              <a:t>Facebook: UW ESS </a:t>
            </a:r>
            <a:r>
              <a:rPr lang="en-US" sz="1800" dirty="0" err="1" smtClean="0">
                <a:solidFill>
                  <a:schemeClr val="bg1"/>
                </a:solidFill>
              </a:rPr>
              <a:t>GeoClub</a:t>
            </a:r>
            <a:endParaRPr lang="en-US" sz="1800" dirty="0">
              <a:solidFill>
                <a:schemeClr val="bg1"/>
              </a:solidFill>
            </a:endParaRPr>
          </a:p>
        </p:txBody>
      </p:sp>
    </p:spTree>
    <p:extLst>
      <p:ext uri="{BB962C8B-B14F-4D97-AF65-F5344CB8AC3E}">
        <p14:creationId xmlns:p14="http://schemas.microsoft.com/office/powerpoint/2010/main" val="1305392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7"/>
          <p:cNvSpPr>
            <a:spLocks noGrp="1"/>
          </p:cNvSpPr>
          <p:nvPr>
            <p:ph idx="1"/>
          </p:nvPr>
        </p:nvSpPr>
        <p:spPr>
          <a:xfrm>
            <a:off x="304800" y="1371600"/>
            <a:ext cx="3581400" cy="4114800"/>
          </a:xfrm>
        </p:spPr>
        <p:txBody>
          <a:bodyPr/>
          <a:lstStyle/>
          <a:p>
            <a:pPr eaLnBrk="1" hangingPunct="1">
              <a:buFontTx/>
              <a:buChar char="•"/>
            </a:pPr>
            <a:r>
              <a:rPr lang="en-US" altLang="en-US" sz="2800" dirty="0" smtClean="0">
                <a:solidFill>
                  <a:srgbClr val="000000"/>
                </a:solidFill>
                <a:latin typeface="+mj-lt"/>
              </a:rPr>
              <a:t>  Climate</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Organisms</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a:t>
            </a:r>
            <a:r>
              <a:rPr lang="en-US" altLang="en-US" sz="2800" dirty="0" smtClean="0">
                <a:solidFill>
                  <a:srgbClr val="000000"/>
                </a:solidFill>
                <a:latin typeface="+mj-lt"/>
              </a:rPr>
              <a:t>Parent </a:t>
            </a:r>
            <a:r>
              <a:rPr lang="en-US" altLang="en-US" sz="2800" dirty="0" smtClean="0">
                <a:solidFill>
                  <a:srgbClr val="000000"/>
                </a:solidFill>
                <a:latin typeface="+mj-lt"/>
              </a:rPr>
              <a:t>Material</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Topography</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Time</a:t>
            </a:r>
          </a:p>
          <a:p>
            <a:pPr eaLnBrk="1" hangingPunct="1"/>
            <a:endParaRPr lang="en-US" altLang="en-US" sz="2800" dirty="0" smtClean="0">
              <a:latin typeface="+mj-lt"/>
            </a:endParaRPr>
          </a:p>
        </p:txBody>
      </p:sp>
      <p:sp>
        <p:nvSpPr>
          <p:cNvPr id="21508" name="Line 1027"/>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800">
              <a:latin typeface="+mj-lt"/>
            </a:endParaRPr>
          </a:p>
        </p:txBody>
      </p:sp>
      <p:sp>
        <p:nvSpPr>
          <p:cNvPr id="13"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dirty="0" smtClean="0">
                <a:latin typeface="+mj-lt"/>
              </a:rPr>
              <a:t>Factors of Soil Formation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252" y="3276600"/>
            <a:ext cx="4191000" cy="2615391"/>
          </a:xfrm>
          <a:prstGeom prst="rect">
            <a:avLst/>
          </a:prstGeom>
        </p:spPr>
      </p:pic>
      <p:sp>
        <p:nvSpPr>
          <p:cNvPr id="6" name="Line 5"/>
          <p:cNvSpPr>
            <a:spLocks noChangeShapeType="1"/>
          </p:cNvSpPr>
          <p:nvPr/>
        </p:nvSpPr>
        <p:spPr bwMode="auto">
          <a:xfrm flipH="1" flipV="1">
            <a:off x="5105400" y="4114800"/>
            <a:ext cx="0" cy="990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6"/>
          <p:cNvSpPr txBox="1">
            <a:spLocks noChangeArrowheads="1"/>
          </p:cNvSpPr>
          <p:nvPr/>
        </p:nvSpPr>
        <p:spPr bwMode="auto">
          <a:xfrm>
            <a:off x="4487056" y="5105400"/>
            <a:ext cx="2192338" cy="584775"/>
          </a:xfrm>
          <a:prstGeom prst="rect">
            <a:avLst/>
          </a:prstGeom>
          <a:solidFill>
            <a:srgbClr val="FFFFFF">
              <a:alpha val="50195"/>
            </a:srgbClr>
          </a:solidFill>
          <a:ln w="9525">
            <a:solidFill>
              <a:srgbClr val="FF0000"/>
            </a:solidFill>
            <a:miter lim="800000"/>
            <a:headEnd/>
            <a:tailEnd/>
          </a:ln>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600" dirty="0">
                <a:solidFill>
                  <a:srgbClr val="FF0000"/>
                </a:solidFill>
                <a:latin typeface="Tahoma" charset="0"/>
                <a:cs typeface="Tahoma" charset="0"/>
              </a:rPr>
              <a:t>Conversion of rock to soil</a:t>
            </a:r>
          </a:p>
        </p:txBody>
      </p:sp>
      <p:sp>
        <p:nvSpPr>
          <p:cNvPr id="8" name="Line 5"/>
          <p:cNvSpPr>
            <a:spLocks noChangeShapeType="1"/>
          </p:cNvSpPr>
          <p:nvPr/>
        </p:nvSpPr>
        <p:spPr bwMode="auto">
          <a:xfrm>
            <a:off x="7010400" y="4328911"/>
            <a:ext cx="1143000" cy="25538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6"/>
          <p:cNvSpPr txBox="1">
            <a:spLocks noChangeArrowheads="1"/>
          </p:cNvSpPr>
          <p:nvPr/>
        </p:nvSpPr>
        <p:spPr bwMode="auto">
          <a:xfrm>
            <a:off x="5559219" y="3863234"/>
            <a:ext cx="3120085" cy="369332"/>
          </a:xfrm>
          <a:prstGeom prst="rect">
            <a:avLst/>
          </a:prstGeom>
          <a:solidFill>
            <a:srgbClr val="FFFFFF"/>
          </a:solidFill>
          <a:ln w="9525">
            <a:solidFill>
              <a:srgbClr val="FF0000"/>
            </a:solidFill>
            <a:miter lim="800000"/>
            <a:headEnd/>
            <a:tailEnd/>
          </a:ln>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dirty="0">
                <a:solidFill>
                  <a:srgbClr val="FF0000"/>
                </a:solidFill>
                <a:latin typeface="Tahoma" charset="0"/>
                <a:cs typeface="Tahoma" charset="0"/>
              </a:rPr>
              <a:t>Downslope movement of soil</a:t>
            </a:r>
          </a:p>
        </p:txBody>
      </p:sp>
    </p:spTree>
    <p:extLst>
      <p:ext uri="{BB962C8B-B14F-4D97-AF65-F5344CB8AC3E}">
        <p14:creationId xmlns:p14="http://schemas.microsoft.com/office/powerpoint/2010/main" val="1482026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7"/>
          <p:cNvSpPr>
            <a:spLocks noGrp="1"/>
          </p:cNvSpPr>
          <p:nvPr>
            <p:ph type="title"/>
          </p:nvPr>
        </p:nvSpPr>
        <p:spPr>
          <a:xfrm>
            <a:off x="457200" y="228600"/>
            <a:ext cx="6705600" cy="1143000"/>
          </a:xfrm>
        </p:spPr>
        <p:txBody>
          <a:bodyPr/>
          <a:lstStyle/>
          <a:p>
            <a:pPr eaLnBrk="1" hangingPunct="1"/>
            <a:r>
              <a:rPr lang="en-US" altLang="en-US" sz="4000" dirty="0" smtClean="0">
                <a:latin typeface="+mj-lt"/>
              </a:rPr>
              <a:t>Processes of Soil Development</a:t>
            </a:r>
          </a:p>
        </p:txBody>
      </p:sp>
      <p:pic>
        <p:nvPicPr>
          <p:cNvPr id="29699" name="Picture 2" descr="&#10;Fig. 3.06.jpg                                                  0003C10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71600"/>
            <a:ext cx="4953000" cy="497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Line 7"/>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1" name="Content Placeholder 8"/>
          <p:cNvSpPr>
            <a:spLocks noGrp="1"/>
          </p:cNvSpPr>
          <p:nvPr>
            <p:ph idx="1"/>
          </p:nvPr>
        </p:nvSpPr>
        <p:spPr>
          <a:xfrm>
            <a:off x="685800" y="1447800"/>
            <a:ext cx="3581400" cy="5486400"/>
          </a:xfrm>
        </p:spPr>
        <p:txBody>
          <a:bodyPr/>
          <a:lstStyle/>
          <a:p>
            <a:pPr eaLnBrk="1" hangingPunct="1"/>
            <a:r>
              <a:rPr lang="en-US" altLang="en-US" dirty="0" smtClean="0">
                <a:latin typeface="+mn-lt"/>
              </a:rPr>
              <a:t>combined effects of:</a:t>
            </a:r>
          </a:p>
          <a:p>
            <a:pPr eaLnBrk="1" hangingPunct="1">
              <a:buFontTx/>
              <a:buChar char="•"/>
            </a:pPr>
            <a:r>
              <a:rPr lang="en-US" altLang="en-US" dirty="0" smtClean="0">
                <a:latin typeface="+mn-lt"/>
              </a:rPr>
              <a:t>additions to ground surface</a:t>
            </a:r>
          </a:p>
          <a:p>
            <a:pPr eaLnBrk="1" hangingPunct="1">
              <a:buFontTx/>
              <a:buChar char="•"/>
            </a:pPr>
            <a:r>
              <a:rPr lang="en-US" altLang="en-US" dirty="0" smtClean="0">
                <a:latin typeface="+mn-lt"/>
              </a:rPr>
              <a:t>chemical transformations</a:t>
            </a:r>
          </a:p>
          <a:p>
            <a:pPr eaLnBrk="1" hangingPunct="1">
              <a:buFontTx/>
              <a:buChar char="•"/>
            </a:pPr>
            <a:r>
              <a:rPr lang="en-US" altLang="en-US" dirty="0" smtClean="0">
                <a:latin typeface="+mn-lt"/>
              </a:rPr>
              <a:t>vertical transfers</a:t>
            </a:r>
          </a:p>
          <a:p>
            <a:pPr eaLnBrk="1" hangingPunct="1">
              <a:buFontTx/>
              <a:buChar char="•"/>
            </a:pPr>
            <a:r>
              <a:rPr lang="en-US" altLang="en-US" dirty="0" smtClean="0">
                <a:latin typeface="+mn-lt"/>
              </a:rPr>
              <a:t>removals from soil</a:t>
            </a:r>
          </a:p>
          <a:p>
            <a:pPr eaLnBrk="1" hangingPunct="1"/>
            <a:endParaRPr lang="en-US" altLang="en-US" dirty="0" smtClean="0">
              <a:latin typeface="+mn-lt"/>
            </a:endParaRPr>
          </a:p>
          <a:p>
            <a:pPr eaLnBrk="1" hangingPunct="1"/>
            <a:r>
              <a:rPr lang="en-US" altLang="en-US" dirty="0" smtClean="0">
                <a:latin typeface="+mn-lt"/>
              </a:rPr>
              <a:t>Relative importance varies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7"/>
          <p:cNvSpPr>
            <a:spLocks noGrp="1"/>
          </p:cNvSpPr>
          <p:nvPr>
            <p:ph type="title"/>
          </p:nvPr>
        </p:nvSpPr>
        <p:spPr>
          <a:xfrm>
            <a:off x="533400" y="228601"/>
            <a:ext cx="3810000" cy="1143000"/>
          </a:xfrm>
        </p:spPr>
        <p:txBody>
          <a:bodyPr/>
          <a:lstStyle/>
          <a:p>
            <a:pPr eaLnBrk="1" hangingPunct="1"/>
            <a:r>
              <a:rPr lang="en-US" altLang="en-US" sz="4000" dirty="0" smtClean="0">
                <a:latin typeface="+mj-lt"/>
              </a:rPr>
              <a:t>Additions to soils</a:t>
            </a:r>
          </a:p>
        </p:txBody>
      </p:sp>
      <p:sp>
        <p:nvSpPr>
          <p:cNvPr id="30723" name="Rectangle 3"/>
          <p:cNvSpPr>
            <a:spLocks noGrp="1" noChangeArrowheads="1"/>
          </p:cNvSpPr>
          <p:nvPr>
            <p:ph type="body" idx="1"/>
          </p:nvPr>
        </p:nvSpPr>
        <p:spPr>
          <a:xfrm>
            <a:off x="603738" y="1219200"/>
            <a:ext cx="7162800" cy="4648200"/>
          </a:xfrm>
        </p:spPr>
        <p:txBody>
          <a:bodyPr/>
          <a:lstStyle/>
          <a:p>
            <a:pPr eaLnBrk="1" hangingPunct="1"/>
            <a:r>
              <a:rPr lang="en-US" altLang="en-US" sz="2800" u="sng" dirty="0" smtClean="0">
                <a:latin typeface="+mn-lt"/>
              </a:rPr>
              <a:t>Inputs from outside ecosystem</a:t>
            </a:r>
          </a:p>
          <a:p>
            <a:pPr lvl="1" eaLnBrk="1" hangingPunct="1"/>
            <a:r>
              <a:rPr lang="en-US" altLang="en-US" sz="2800" dirty="0" smtClean="0">
                <a:latin typeface="+mn-lt"/>
              </a:rPr>
              <a:t>Atmospheric inputs</a:t>
            </a:r>
          </a:p>
          <a:p>
            <a:pPr lvl="2" eaLnBrk="1" hangingPunct="1"/>
            <a:r>
              <a:rPr lang="en-US" altLang="en-US" sz="2800" dirty="0" smtClean="0">
                <a:latin typeface="+mn-lt"/>
              </a:rPr>
              <a:t>Precipitation, dust, deposition</a:t>
            </a:r>
          </a:p>
          <a:p>
            <a:pPr lvl="1" eaLnBrk="1" hangingPunct="1"/>
            <a:r>
              <a:rPr lang="en-US" altLang="en-US" sz="2800" dirty="0" smtClean="0">
                <a:latin typeface="+mn-lt"/>
              </a:rPr>
              <a:t>Horizontal inputs</a:t>
            </a:r>
          </a:p>
          <a:p>
            <a:pPr lvl="2" eaLnBrk="1" hangingPunct="1"/>
            <a:r>
              <a:rPr lang="en-US" altLang="en-US" sz="2800" dirty="0" smtClean="0">
                <a:latin typeface="+mn-lt"/>
              </a:rPr>
              <a:t>Floods, tidal exchange, erosion, land-water movement</a:t>
            </a:r>
          </a:p>
          <a:p>
            <a:pPr eaLnBrk="1" hangingPunct="1"/>
            <a:endParaRPr lang="en-US" altLang="en-US" sz="2800" dirty="0" smtClean="0">
              <a:latin typeface="+mn-lt"/>
            </a:endParaRPr>
          </a:p>
          <a:p>
            <a:pPr eaLnBrk="1" hangingPunct="1"/>
            <a:r>
              <a:rPr lang="en-US" altLang="en-US" sz="2800" u="sng" dirty="0" smtClean="0">
                <a:latin typeface="+mn-lt"/>
              </a:rPr>
              <a:t>Inputs from within ecosystem</a:t>
            </a:r>
          </a:p>
          <a:p>
            <a:pPr lvl="1" eaLnBrk="1" hangingPunct="1"/>
            <a:r>
              <a:rPr lang="en-US" altLang="en-US" sz="2800" dirty="0" err="1" smtClean="0">
                <a:latin typeface="+mn-lt"/>
              </a:rPr>
              <a:t>Litterfall</a:t>
            </a:r>
            <a:r>
              <a:rPr lang="en-US" altLang="en-US" sz="2800" dirty="0" smtClean="0">
                <a:latin typeface="+mn-lt"/>
              </a:rPr>
              <a:t> and root turnover</a:t>
            </a:r>
          </a:p>
          <a:p>
            <a:pPr eaLnBrk="1" hangingPunct="1"/>
            <a:endParaRPr lang="en-US" altLang="en-US" sz="2800" dirty="0" smtClean="0">
              <a:latin typeface="+mn-lt"/>
            </a:endParaRPr>
          </a:p>
          <a:p>
            <a:pPr lvl="1" eaLnBrk="1" hangingPunct="1"/>
            <a:endParaRPr lang="en-US" altLang="en-US" sz="2800" dirty="0" smtClean="0">
              <a:latin typeface="+mn-lt"/>
            </a:endParaRPr>
          </a:p>
        </p:txBody>
      </p:sp>
      <p:sp>
        <p:nvSpPr>
          <p:cNvPr id="30724" name="Line 6"/>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624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7"/>
          <p:cNvSpPr>
            <a:spLocks noGrp="1"/>
          </p:cNvSpPr>
          <p:nvPr>
            <p:ph type="title"/>
          </p:nvPr>
        </p:nvSpPr>
        <p:spPr>
          <a:xfrm>
            <a:off x="457200" y="152400"/>
            <a:ext cx="4114800" cy="1143000"/>
          </a:xfrm>
        </p:spPr>
        <p:txBody>
          <a:bodyPr/>
          <a:lstStyle/>
          <a:p>
            <a:pPr eaLnBrk="1" hangingPunct="1"/>
            <a:r>
              <a:rPr lang="en-US" altLang="en-US" sz="4000" dirty="0" smtClean="0">
                <a:latin typeface="+mj-lt"/>
              </a:rPr>
              <a:t>Transformations</a:t>
            </a:r>
          </a:p>
        </p:txBody>
      </p:sp>
      <p:sp>
        <p:nvSpPr>
          <p:cNvPr id="31747" name="Rectangle 3"/>
          <p:cNvSpPr>
            <a:spLocks noGrp="1" noChangeArrowheads="1"/>
          </p:cNvSpPr>
          <p:nvPr>
            <p:ph type="body" idx="1"/>
          </p:nvPr>
        </p:nvSpPr>
        <p:spPr>
          <a:xfrm>
            <a:off x="609600" y="1295400"/>
            <a:ext cx="8153400" cy="4953000"/>
          </a:xfrm>
        </p:spPr>
        <p:txBody>
          <a:bodyPr/>
          <a:lstStyle/>
          <a:p>
            <a:pPr eaLnBrk="1" hangingPunct="1"/>
            <a:r>
              <a:rPr lang="en-US" altLang="en-US" sz="2800" u="sng" dirty="0" smtClean="0">
                <a:latin typeface="+mn-lt"/>
              </a:rPr>
              <a:t>Decomposition of organic matter</a:t>
            </a:r>
          </a:p>
          <a:p>
            <a:pPr lvl="1" eaLnBrk="1" hangingPunct="1"/>
            <a:r>
              <a:rPr lang="en-US" altLang="en-US" sz="2400" dirty="0" smtClean="0">
                <a:latin typeface="+mn-lt"/>
              </a:rPr>
              <a:t>Breakdown to form soluble compounds that can be absorbed and leached away</a:t>
            </a:r>
          </a:p>
          <a:p>
            <a:pPr lvl="1" eaLnBrk="1" hangingPunct="1"/>
            <a:r>
              <a:rPr lang="en-US" altLang="en-US" sz="2400" dirty="0" smtClean="0">
                <a:latin typeface="+mn-lt"/>
              </a:rPr>
              <a:t>Depends on input quantity, location (roots, leaves), environment (temp &amp; </a:t>
            </a:r>
            <a:r>
              <a:rPr lang="en-US" altLang="en-US" sz="2400" dirty="0" err="1" smtClean="0">
                <a:latin typeface="+mn-lt"/>
              </a:rPr>
              <a:t>precip</a:t>
            </a:r>
            <a:r>
              <a:rPr lang="en-US" altLang="en-US" sz="2400" dirty="0" smtClean="0">
                <a:latin typeface="+mn-lt"/>
              </a:rPr>
              <a:t>)</a:t>
            </a:r>
          </a:p>
          <a:p>
            <a:pPr eaLnBrk="1" hangingPunct="1"/>
            <a:r>
              <a:rPr lang="en-US" altLang="en-US" dirty="0" smtClean="0">
                <a:latin typeface="+mn-lt"/>
              </a:rPr>
              <a:t>	</a:t>
            </a:r>
            <a:r>
              <a:rPr lang="en-US" altLang="en-US" dirty="0" err="1" smtClean="0">
                <a:latin typeface="+mn-lt"/>
              </a:rPr>
              <a:t>Humification</a:t>
            </a:r>
            <a:r>
              <a:rPr lang="en-US" altLang="en-US" dirty="0" smtClean="0">
                <a:latin typeface="+mn-lt"/>
              </a:rPr>
              <a:t> to form complex organic matter</a:t>
            </a:r>
          </a:p>
          <a:p>
            <a:pPr eaLnBrk="1" hangingPunct="1"/>
            <a:endParaRPr lang="en-US" altLang="en-US" dirty="0" smtClean="0">
              <a:latin typeface="+mn-lt"/>
            </a:endParaRPr>
          </a:p>
          <a:p>
            <a:pPr eaLnBrk="1" hangingPunct="1"/>
            <a:r>
              <a:rPr lang="en-US" altLang="en-US" sz="2800" u="sng" dirty="0" smtClean="0">
                <a:latin typeface="+mn-lt"/>
              </a:rPr>
              <a:t>Weathering of rocks</a:t>
            </a:r>
          </a:p>
          <a:p>
            <a:pPr lvl="1" eaLnBrk="1" hangingPunct="1"/>
            <a:r>
              <a:rPr lang="en-US" altLang="en-US" sz="2400" dirty="0" smtClean="0">
                <a:latin typeface="+mn-lt"/>
              </a:rPr>
              <a:t>Physical weathering / fragmentation of rock</a:t>
            </a:r>
          </a:p>
          <a:p>
            <a:pPr lvl="3" eaLnBrk="1" hangingPunct="1"/>
            <a:r>
              <a:rPr lang="en-US" altLang="en-US" sz="2400" dirty="0" smtClean="0">
                <a:latin typeface="+mn-lt"/>
              </a:rPr>
              <a:t>Freeze-thaw; drying-wetting; fire</a:t>
            </a:r>
          </a:p>
          <a:p>
            <a:pPr lvl="1" eaLnBrk="1" hangingPunct="1"/>
            <a:r>
              <a:rPr lang="en-US" altLang="en-US" sz="2400" dirty="0" smtClean="0">
                <a:latin typeface="+mn-lt"/>
              </a:rPr>
              <a:t>Chemical weathering</a:t>
            </a:r>
          </a:p>
          <a:p>
            <a:pPr lvl="2" eaLnBrk="1" hangingPunct="1"/>
            <a:r>
              <a:rPr lang="en-US" altLang="en-US" sz="2400" dirty="0" smtClean="0">
                <a:latin typeface="+mn-lt"/>
              </a:rPr>
              <a:t>primary </a:t>
            </a:r>
            <a:r>
              <a:rPr lang="en-US" altLang="en-US" sz="2400" dirty="0" smtClean="0">
                <a:latin typeface="+mn-lt"/>
                <a:sym typeface="Wingdings" charset="2"/>
              </a:rPr>
              <a:t> secondary minerals</a:t>
            </a:r>
            <a:endParaRPr lang="en-US" altLang="en-US" sz="2400" dirty="0" smtClean="0">
              <a:latin typeface="+mn-lt"/>
            </a:endParaRPr>
          </a:p>
        </p:txBody>
      </p:sp>
      <p:sp>
        <p:nvSpPr>
          <p:cNvPr id="31748" name="Line 6"/>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Owner\Desktop\regol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64857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914400" y="533400"/>
            <a:ext cx="7467600" cy="954107"/>
          </a:xfrm>
          <a:prstGeom prst="rect">
            <a:avLst/>
          </a:prstGeom>
          <a:solidFill>
            <a:schemeClr val="bg1">
              <a:alpha val="50195"/>
            </a:schemeClr>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2800">
                <a:latin typeface="+mj-lt"/>
                <a:cs typeface="Tahoma" charset="0"/>
              </a:rPr>
              <a:t>Parent material (</a:t>
            </a:r>
            <a:r>
              <a:rPr lang="en-US" altLang="en-US" sz="2800" b="1">
                <a:latin typeface="+mj-lt"/>
                <a:cs typeface="Tahoma" charset="0"/>
              </a:rPr>
              <a:t>bedrock</a:t>
            </a:r>
            <a:r>
              <a:rPr lang="en-US" altLang="en-US" sz="2800">
                <a:latin typeface="+mj-lt"/>
                <a:cs typeface="Tahoma" charset="0"/>
              </a:rPr>
              <a:t>) undergoes weathering to become regolith (soil + </a:t>
            </a:r>
            <a:r>
              <a:rPr lang="en-US" altLang="en-US" sz="2800" b="1">
                <a:latin typeface="+mj-lt"/>
                <a:cs typeface="Tahoma" charset="0"/>
              </a:rPr>
              <a:t>saprolite</a:t>
            </a:r>
            <a:r>
              <a:rPr lang="en-US" altLang="en-US" sz="2800">
                <a:latin typeface="+mj-lt"/>
                <a:cs typeface="Tahoma" charset="0"/>
              </a:rPr>
              <a:t>). </a:t>
            </a:r>
          </a:p>
        </p:txBody>
      </p:sp>
      <p:sp>
        <p:nvSpPr>
          <p:cNvPr id="4" name="Text Box 4"/>
          <p:cNvSpPr txBox="1">
            <a:spLocks noChangeArrowheads="1"/>
          </p:cNvSpPr>
          <p:nvPr/>
        </p:nvSpPr>
        <p:spPr bwMode="auto">
          <a:xfrm>
            <a:off x="7467600" y="3505200"/>
            <a:ext cx="1371600" cy="461665"/>
          </a:xfrm>
          <a:prstGeom prst="rect">
            <a:avLst/>
          </a:prstGeom>
          <a:solidFill>
            <a:schemeClr val="bg1">
              <a:alpha val="68000"/>
            </a:schemeClr>
          </a:solidFill>
          <a:ln w="25400">
            <a:solidFill>
              <a:schemeClr val="tx1"/>
            </a:solidFill>
            <a:miter lim="800000"/>
            <a:headEnd/>
            <a:tailEnd/>
          </a:ln>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smtClean="0"/>
              <a:t>Regolith</a:t>
            </a:r>
            <a:endParaRPr lang="en-US" altLang="en-US" dirty="0"/>
          </a:p>
        </p:txBody>
      </p:sp>
      <p:sp>
        <p:nvSpPr>
          <p:cNvPr id="2" name="Right Brace 1"/>
          <p:cNvSpPr/>
          <p:nvPr/>
        </p:nvSpPr>
        <p:spPr bwMode="auto">
          <a:xfrm>
            <a:off x="7239000" y="2743200"/>
            <a:ext cx="228600" cy="1981200"/>
          </a:xfrm>
          <a:prstGeom prst="rightBrac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Owner\Desktop\regol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64857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914400" y="533400"/>
            <a:ext cx="7467600" cy="954107"/>
          </a:xfrm>
          <a:prstGeom prst="rect">
            <a:avLst/>
          </a:prstGeom>
          <a:solidFill>
            <a:schemeClr val="bg1">
              <a:alpha val="50195"/>
            </a:schemeClr>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2800" b="1" dirty="0">
                <a:latin typeface="+mj-lt"/>
                <a:cs typeface="Tahoma" charset="0"/>
              </a:rPr>
              <a:t>Soil </a:t>
            </a:r>
            <a:r>
              <a:rPr lang="en-US" altLang="en-US" sz="2800" dirty="0">
                <a:latin typeface="+mj-lt"/>
                <a:cs typeface="Tahoma" charset="0"/>
              </a:rPr>
              <a:t>is a mixture of mineral and organic matter lacking any inherited rock structure.</a:t>
            </a:r>
          </a:p>
        </p:txBody>
      </p:sp>
      <p:sp>
        <p:nvSpPr>
          <p:cNvPr id="33796" name="Text Box 4"/>
          <p:cNvSpPr txBox="1">
            <a:spLocks noChangeArrowheads="1"/>
          </p:cNvSpPr>
          <p:nvPr/>
        </p:nvSpPr>
        <p:spPr bwMode="auto">
          <a:xfrm>
            <a:off x="5257800" y="3581400"/>
            <a:ext cx="762000" cy="482600"/>
          </a:xfrm>
          <a:prstGeom prst="rect">
            <a:avLst/>
          </a:prstGeom>
          <a:solidFill>
            <a:schemeClr val="bg1">
              <a:alpha val="50195"/>
            </a:schemeClr>
          </a:solidFill>
          <a:ln w="25400">
            <a:solidFill>
              <a:schemeClr val="tx1"/>
            </a:solidFill>
            <a:miter lim="800000"/>
            <a:headEnd/>
            <a:tailEnd/>
          </a:ln>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a:t>Soil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Owner\Desktop\regol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64857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914400" y="533400"/>
            <a:ext cx="7467600" cy="954107"/>
          </a:xfrm>
          <a:prstGeom prst="rect">
            <a:avLst/>
          </a:prstGeom>
          <a:solidFill>
            <a:schemeClr val="bg1">
              <a:alpha val="50195"/>
            </a:schemeClr>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2800" b="1" dirty="0" err="1">
                <a:latin typeface="+mj-lt"/>
                <a:cs typeface="Tahoma" charset="0"/>
              </a:rPr>
              <a:t>Saprolite</a:t>
            </a:r>
            <a:r>
              <a:rPr lang="en-US" altLang="en-US" sz="2800" b="1" dirty="0">
                <a:latin typeface="+mj-lt"/>
                <a:cs typeface="Tahoma" charset="0"/>
              </a:rPr>
              <a:t> </a:t>
            </a:r>
            <a:r>
              <a:rPr lang="en-US" altLang="en-US" sz="2800" dirty="0">
                <a:latin typeface="+mj-lt"/>
                <a:cs typeface="Tahoma" charset="0"/>
              </a:rPr>
              <a:t>is weathered rock that retains remnant rock structure. </a:t>
            </a:r>
          </a:p>
        </p:txBody>
      </p:sp>
      <p:sp>
        <p:nvSpPr>
          <p:cNvPr id="34820" name="Text Box 4"/>
          <p:cNvSpPr txBox="1">
            <a:spLocks noChangeArrowheads="1"/>
          </p:cNvSpPr>
          <p:nvPr/>
        </p:nvSpPr>
        <p:spPr bwMode="auto">
          <a:xfrm>
            <a:off x="5410200" y="4191000"/>
            <a:ext cx="1349375" cy="482600"/>
          </a:xfrm>
          <a:prstGeom prst="rect">
            <a:avLst/>
          </a:prstGeom>
          <a:solidFill>
            <a:schemeClr val="bg1">
              <a:alpha val="50195"/>
            </a:schemeClr>
          </a:solidFill>
          <a:ln w="25400">
            <a:solidFill>
              <a:schemeClr val="tx1"/>
            </a:solidFill>
            <a:miter lim="800000"/>
            <a:headEnd/>
            <a:tailEnd/>
          </a:ln>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err="1"/>
              <a:t>Saprolite</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0"/>
            <a:ext cx="4343400" cy="1143000"/>
          </a:xfrm>
        </p:spPr>
        <p:txBody>
          <a:bodyPr/>
          <a:lstStyle/>
          <a:p>
            <a:pPr eaLnBrk="1" hangingPunct="1"/>
            <a:r>
              <a:rPr lang="en-US" altLang="en-US" sz="4000" dirty="0" smtClean="0">
                <a:latin typeface="+mj-lt"/>
              </a:rPr>
              <a:t>Soil: Definition</a:t>
            </a:r>
          </a:p>
        </p:txBody>
      </p:sp>
      <p:sp>
        <p:nvSpPr>
          <p:cNvPr id="16387" name="Content Placeholder 7"/>
          <p:cNvSpPr>
            <a:spLocks noGrp="1"/>
          </p:cNvSpPr>
          <p:nvPr>
            <p:ph idx="1"/>
          </p:nvPr>
        </p:nvSpPr>
        <p:spPr>
          <a:xfrm>
            <a:off x="609600" y="1752600"/>
            <a:ext cx="7543800" cy="4114800"/>
          </a:xfrm>
        </p:spPr>
        <p:txBody>
          <a:bodyPr/>
          <a:lstStyle/>
          <a:p>
            <a:pPr eaLnBrk="1" hangingPunct="1">
              <a:buFontTx/>
              <a:buChar char="•"/>
            </a:pPr>
            <a:r>
              <a:rPr lang="en-US" altLang="en-US" sz="2800" dirty="0" smtClean="0">
                <a:solidFill>
                  <a:srgbClr val="000000"/>
                </a:solidFill>
                <a:latin typeface="Calibri" panose="020F0502020204030204" pitchFamily="34" charset="0"/>
              </a:rPr>
              <a:t>Solid earth material that has been altered by physical, chemical and organic processes so that it can support rooted plant life.</a:t>
            </a:r>
          </a:p>
          <a:p>
            <a:pPr eaLnBrk="1" hangingPunct="1">
              <a:buFontTx/>
              <a:buChar char="•"/>
            </a:pPr>
            <a:endParaRPr lang="en-US" altLang="en-US" sz="2800" dirty="0" smtClean="0">
              <a:solidFill>
                <a:srgbClr val="000000"/>
              </a:solidFill>
              <a:latin typeface="Calibri" panose="020F0502020204030204" pitchFamily="34" charset="0"/>
            </a:endParaRPr>
          </a:p>
          <a:p>
            <a:pPr eaLnBrk="1" hangingPunct="1">
              <a:buFontTx/>
              <a:buChar char="•"/>
            </a:pPr>
            <a:r>
              <a:rPr lang="en-US" altLang="en-US" sz="2800" dirty="0" smtClean="0">
                <a:solidFill>
                  <a:srgbClr val="000000"/>
                </a:solidFill>
                <a:latin typeface="Calibri" panose="020F0502020204030204" pitchFamily="34" charset="0"/>
              </a:rPr>
              <a:t>Engineering definition: Anything that can be removed without blasting</a:t>
            </a:r>
          </a:p>
          <a:p>
            <a:pPr eaLnBrk="1" hangingPunct="1"/>
            <a:endParaRPr lang="en-US" altLang="en-US" dirty="0" smtClean="0">
              <a:latin typeface="Calibri" panose="020F0502020204030204" pitchFamily="34" charset="0"/>
            </a:endParaRPr>
          </a:p>
        </p:txBody>
      </p:sp>
      <p:sp>
        <p:nvSpPr>
          <p:cNvPr id="16388"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Owner\Desktop\QtzVeinWeatherin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5715000" y="2624138"/>
            <a:ext cx="1293687" cy="461665"/>
          </a:xfrm>
          <a:prstGeom prst="rect">
            <a:avLst/>
          </a:prstGeom>
          <a:solidFill>
            <a:schemeClr val="bg1">
              <a:alpha val="50195"/>
            </a:schemeClr>
          </a:solidFill>
          <a:ln w="25400">
            <a:solidFill>
              <a:schemeClr val="tx1"/>
            </a:solidFill>
            <a:miter lim="800000"/>
            <a:headEnd/>
            <a:tailEnd/>
          </a:ln>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dirty="0" err="1">
                <a:latin typeface="Times" panose="02020603050405020304" pitchFamily="18" charset="0"/>
                <a:ea typeface="Tahoma" panose="020B0604030504040204" pitchFamily="34" charset="0"/>
                <a:cs typeface="Times" panose="02020603050405020304" pitchFamily="18" charset="0"/>
              </a:rPr>
              <a:t>Saprolite</a:t>
            </a:r>
            <a:endParaRPr lang="en-US" altLang="en-US" dirty="0">
              <a:latin typeface="Times" panose="02020603050405020304" pitchFamily="18" charset="0"/>
              <a:ea typeface="Tahoma" panose="020B0604030504040204" pitchFamily="34" charset="0"/>
              <a:cs typeface="Times"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533400" y="228600"/>
            <a:ext cx="5410200" cy="1143000"/>
          </a:xfrm>
        </p:spPr>
        <p:txBody>
          <a:bodyPr/>
          <a:lstStyle/>
          <a:p>
            <a:pPr eaLnBrk="1" hangingPunct="1"/>
            <a:r>
              <a:rPr lang="en-US" altLang="en-US" sz="4000" dirty="0" smtClean="0">
                <a:latin typeface="+mj-lt"/>
              </a:rPr>
              <a:t>Soil Horizons and Profiles</a:t>
            </a:r>
          </a:p>
        </p:txBody>
      </p:sp>
      <p:sp>
        <p:nvSpPr>
          <p:cNvPr id="36867" name="Rectangle 3"/>
          <p:cNvSpPr>
            <a:spLocks noGrp="1" noChangeArrowheads="1"/>
          </p:cNvSpPr>
          <p:nvPr>
            <p:ph type="body" idx="1"/>
          </p:nvPr>
        </p:nvSpPr>
        <p:spPr>
          <a:xfrm>
            <a:off x="633046" y="1371600"/>
            <a:ext cx="8001000" cy="4800600"/>
          </a:xfrm>
        </p:spPr>
        <p:txBody>
          <a:bodyPr/>
          <a:lstStyle/>
          <a:p>
            <a:pPr eaLnBrk="1" hangingPunct="1"/>
            <a:r>
              <a:rPr lang="en-US" altLang="en-US" dirty="0" smtClean="0">
                <a:latin typeface="+mn-lt"/>
              </a:rPr>
              <a:t>Soil Horizons</a:t>
            </a:r>
          </a:p>
          <a:p>
            <a:pPr lvl="1" eaLnBrk="1" hangingPunct="1"/>
            <a:r>
              <a:rPr lang="en-US" altLang="en-US" sz="2400" dirty="0">
                <a:latin typeface="+mn-lt"/>
              </a:rPr>
              <a:t>O</a:t>
            </a:r>
            <a:r>
              <a:rPr lang="en-US" altLang="en-US" sz="2400" dirty="0" smtClean="0">
                <a:latin typeface="+mn-lt"/>
              </a:rPr>
              <a:t>ver time, soil layers differentiate into distinct ‘horizons.’</a:t>
            </a:r>
          </a:p>
          <a:p>
            <a:pPr lvl="1" eaLnBrk="1" hangingPunct="1"/>
            <a:r>
              <a:rPr lang="en-US" altLang="en-US" sz="2400" b="1" u="sng" dirty="0">
                <a:latin typeface="+mn-lt"/>
              </a:rPr>
              <a:t>N</a:t>
            </a:r>
            <a:r>
              <a:rPr lang="en-US" altLang="en-US" sz="2400" b="1" u="sng" dirty="0" smtClean="0">
                <a:latin typeface="+mn-lt"/>
              </a:rPr>
              <a:t>ot deposited</a:t>
            </a:r>
            <a:r>
              <a:rPr lang="en-US" altLang="en-US" sz="2400" dirty="0" smtClean="0">
                <a:latin typeface="+mn-lt"/>
              </a:rPr>
              <a:t>, but zones of chemical action:</a:t>
            </a:r>
            <a:endParaRPr lang="en-US" altLang="en-US" sz="2400" dirty="0" smtClean="0">
              <a:solidFill>
                <a:srgbClr val="000000"/>
              </a:solidFill>
              <a:latin typeface="+mn-lt"/>
            </a:endParaRPr>
          </a:p>
          <a:p>
            <a:pPr lvl="1" eaLnBrk="1" hangingPunct="1">
              <a:buFontTx/>
              <a:buChar char="•"/>
            </a:pPr>
            <a:r>
              <a:rPr lang="en-US" altLang="en-US" sz="2400" dirty="0" smtClean="0">
                <a:solidFill>
                  <a:srgbClr val="000000"/>
                </a:solidFill>
                <a:latin typeface="+mn-lt"/>
              </a:rPr>
              <a:t>Chemical reactions and formation of secondary minerals (clays). </a:t>
            </a:r>
          </a:p>
          <a:p>
            <a:pPr lvl="1" eaLnBrk="1" hangingPunct="1">
              <a:buFontTx/>
              <a:buChar char="•"/>
            </a:pPr>
            <a:r>
              <a:rPr lang="en-US" altLang="en-US" sz="2400" dirty="0" smtClean="0">
                <a:solidFill>
                  <a:srgbClr val="000000"/>
                </a:solidFill>
                <a:latin typeface="+mn-lt"/>
              </a:rPr>
              <a:t>Leaching by infiltrating water (</a:t>
            </a:r>
            <a:r>
              <a:rPr lang="en-US" altLang="en-US" sz="2400" i="1" dirty="0" err="1" smtClean="0">
                <a:solidFill>
                  <a:srgbClr val="000000"/>
                </a:solidFill>
                <a:latin typeface="+mn-lt"/>
              </a:rPr>
              <a:t>elluviation</a:t>
            </a:r>
            <a:r>
              <a:rPr lang="en-US" altLang="en-US" sz="2400" dirty="0" smtClean="0">
                <a:solidFill>
                  <a:srgbClr val="000000"/>
                </a:solidFill>
                <a:latin typeface="+mn-lt"/>
              </a:rPr>
              <a:t>)</a:t>
            </a:r>
          </a:p>
          <a:p>
            <a:pPr lvl="1" eaLnBrk="1" hangingPunct="1">
              <a:buFontTx/>
              <a:buChar char="•"/>
            </a:pPr>
            <a:r>
              <a:rPr lang="en-US" altLang="en-US" sz="2400" dirty="0" smtClean="0">
                <a:solidFill>
                  <a:srgbClr val="000000"/>
                </a:solidFill>
                <a:latin typeface="+mn-lt"/>
              </a:rPr>
              <a:t>Deposition and accumulation of material leached from higher levels in the soil (</a:t>
            </a:r>
            <a:r>
              <a:rPr lang="en-US" altLang="en-US" sz="2400" i="1" dirty="0" smtClean="0">
                <a:solidFill>
                  <a:srgbClr val="000000"/>
                </a:solidFill>
                <a:latin typeface="+mn-lt"/>
              </a:rPr>
              <a:t>illuviation</a:t>
            </a:r>
            <a:r>
              <a:rPr lang="en-US" altLang="en-US" sz="2400" dirty="0" smtClean="0">
                <a:solidFill>
                  <a:srgbClr val="000000"/>
                </a:solidFill>
                <a:latin typeface="+mn-lt"/>
              </a:rPr>
              <a:t>) </a:t>
            </a:r>
          </a:p>
          <a:p>
            <a:pPr eaLnBrk="1" hangingPunct="1"/>
            <a:endParaRPr lang="en-US" altLang="en-US" dirty="0" smtClean="0">
              <a:latin typeface="+mn-lt"/>
            </a:endParaRPr>
          </a:p>
          <a:p>
            <a:pPr eaLnBrk="1" hangingPunct="1"/>
            <a:r>
              <a:rPr lang="en-US" altLang="en-US" dirty="0" smtClean="0">
                <a:latin typeface="+mn-lt"/>
              </a:rPr>
              <a:t>“Soil Profile”</a:t>
            </a:r>
          </a:p>
          <a:p>
            <a:pPr lvl="1" eaLnBrk="1" hangingPunct="1"/>
            <a:r>
              <a:rPr lang="en-US" altLang="en-US" sz="2400" dirty="0" smtClean="0">
                <a:latin typeface="+mn-lt"/>
              </a:rPr>
              <a:t>-Suite of horizons at a given locality </a:t>
            </a:r>
          </a:p>
        </p:txBody>
      </p:sp>
      <p:sp>
        <p:nvSpPr>
          <p:cNvPr id="36868" name="Line 6"/>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112721.PICT                                                    0000060EImages from West               B02F1827:"/>
          <p:cNvPicPr>
            <a:picLocks noChangeAspect="1" noChangeArrowheads="1"/>
          </p:cNvPicPr>
          <p:nvPr/>
        </p:nvPicPr>
        <p:blipFill>
          <a:blip r:embed="rId2">
            <a:extLst>
              <a:ext uri="{28A0092B-C50C-407E-A947-70E740481C1C}">
                <a14:useLocalDpi xmlns:a14="http://schemas.microsoft.com/office/drawing/2010/main" val="0"/>
              </a:ext>
            </a:extLst>
          </a:blip>
          <a:srcRect t="8821" b="5882"/>
          <a:stretch>
            <a:fillRect/>
          </a:stretch>
        </p:blipFill>
        <p:spPr bwMode="auto">
          <a:xfrm>
            <a:off x="2178050" y="1143000"/>
            <a:ext cx="51371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6"/>
          <p:cNvSpPr>
            <a:spLocks noGrp="1" noChangeArrowheads="1"/>
          </p:cNvSpPr>
          <p:nvPr>
            <p:ph type="title"/>
          </p:nvPr>
        </p:nvSpPr>
        <p:spPr>
          <a:xfrm>
            <a:off x="533400" y="0"/>
            <a:ext cx="3962400" cy="1143000"/>
          </a:xfrm>
          <a:noFill/>
        </p:spPr>
        <p:txBody>
          <a:bodyPr/>
          <a:lstStyle/>
          <a:p>
            <a:pPr eaLnBrk="1" hangingPunct="1"/>
            <a:r>
              <a:rPr lang="en-US" altLang="en-US" sz="4000" dirty="0" smtClean="0">
                <a:latin typeface="+mj-lt"/>
              </a:rPr>
              <a:t>Typical soil profile</a:t>
            </a:r>
          </a:p>
        </p:txBody>
      </p:sp>
      <p:sp>
        <p:nvSpPr>
          <p:cNvPr id="37892" name="Line 7"/>
          <p:cNvSpPr>
            <a:spLocks noChangeShapeType="1"/>
          </p:cNvSpPr>
          <p:nvPr/>
        </p:nvSpPr>
        <p:spPr bwMode="auto">
          <a:xfrm>
            <a:off x="609600" y="9144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80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87730" y="152401"/>
            <a:ext cx="3200400" cy="1752600"/>
          </a:xfrm>
        </p:spPr>
        <p:txBody>
          <a:bodyPr/>
          <a:lstStyle/>
          <a:p>
            <a:pPr eaLnBrk="1" hangingPunct="1"/>
            <a:r>
              <a:rPr lang="en-US" altLang="en-US" dirty="0" err="1" smtClean="0">
                <a:latin typeface="+mj-lt"/>
              </a:rPr>
              <a:t>Cookport</a:t>
            </a:r>
            <a:r>
              <a:rPr lang="en-US" altLang="en-US" dirty="0" smtClean="0">
                <a:latin typeface="+mj-lt"/>
              </a:rPr>
              <a:t> soil, Pennsylvania</a:t>
            </a:r>
            <a:endParaRPr lang="en-US" altLang="en-US" sz="4000" dirty="0" smtClean="0">
              <a:latin typeface="+mj-lt"/>
            </a:endParaRPr>
          </a:p>
        </p:txBody>
      </p:sp>
      <p:sp>
        <p:nvSpPr>
          <p:cNvPr id="38915" name="Line 3"/>
          <p:cNvSpPr>
            <a:spLocks noChangeShapeType="1"/>
          </p:cNvSpPr>
          <p:nvPr/>
        </p:nvSpPr>
        <p:spPr bwMode="auto">
          <a:xfrm>
            <a:off x="609600" y="1676400"/>
            <a:ext cx="3505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8916" name="Picture 4" descr="CookportSoil.jpg                                               000B74D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925" y="0"/>
            <a:ext cx="4468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6019800" y="5486400"/>
            <a:ext cx="17033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dirty="0">
                <a:solidFill>
                  <a:srgbClr val="FF0000"/>
                </a:solidFill>
                <a:effectLst>
                  <a:glow rad="177800">
                    <a:schemeClr val="bg1">
                      <a:alpha val="40000"/>
                    </a:schemeClr>
                  </a:glow>
                </a:effectLst>
                <a:latin typeface="Tahoma" charset="0"/>
                <a:cs typeface="Tahoma" charset="0"/>
              </a:rPr>
              <a:t>C Horizon</a:t>
            </a:r>
            <a:endParaRPr lang="en-US" altLang="en-US" sz="2800" dirty="0">
              <a:effectLst>
                <a:glow rad="177800">
                  <a:schemeClr val="bg1">
                    <a:alpha val="40000"/>
                  </a:schemeClr>
                </a:glow>
              </a:effectLst>
              <a:latin typeface="Tahoma" charset="0"/>
              <a:cs typeface="Tahoma" charset="0"/>
            </a:endParaRPr>
          </a:p>
        </p:txBody>
      </p:sp>
      <p:sp>
        <p:nvSpPr>
          <p:cNvPr id="38918" name="Text Box 6"/>
          <p:cNvSpPr txBox="1">
            <a:spLocks noChangeArrowheads="1"/>
          </p:cNvSpPr>
          <p:nvPr/>
        </p:nvSpPr>
        <p:spPr bwMode="auto">
          <a:xfrm>
            <a:off x="5867400" y="1905000"/>
            <a:ext cx="16986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0000"/>
                </a:solidFill>
                <a:effectLst>
                  <a:glow rad="177800">
                    <a:schemeClr val="bg1">
                      <a:alpha val="40000"/>
                    </a:schemeClr>
                  </a:glow>
                </a:effectLst>
                <a:latin typeface="Tahoma" charset="0"/>
                <a:cs typeface="Tahoma" charset="0"/>
              </a:rPr>
              <a:t>B Horizon</a:t>
            </a:r>
            <a:endParaRPr lang="en-US" altLang="en-US" sz="2800">
              <a:effectLst>
                <a:glow rad="177800">
                  <a:schemeClr val="bg1">
                    <a:alpha val="40000"/>
                  </a:schemeClr>
                </a:glow>
              </a:effectLst>
              <a:latin typeface="Tahoma" charset="0"/>
              <a:cs typeface="Tahoma" charset="0"/>
            </a:endParaRPr>
          </a:p>
        </p:txBody>
      </p:sp>
      <p:sp>
        <p:nvSpPr>
          <p:cNvPr id="38919" name="Text Box 7"/>
          <p:cNvSpPr txBox="1">
            <a:spLocks noChangeArrowheads="1"/>
          </p:cNvSpPr>
          <p:nvPr/>
        </p:nvSpPr>
        <p:spPr bwMode="auto">
          <a:xfrm>
            <a:off x="5848350" y="457200"/>
            <a:ext cx="1701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0000"/>
                </a:solidFill>
                <a:effectLst>
                  <a:glow rad="177800">
                    <a:schemeClr val="bg1">
                      <a:alpha val="40000"/>
                    </a:schemeClr>
                  </a:glow>
                </a:effectLst>
                <a:latin typeface="Tahoma" charset="0"/>
                <a:cs typeface="Tahoma" charset="0"/>
              </a:rPr>
              <a:t>A Horizon</a:t>
            </a:r>
            <a:endParaRPr lang="en-US" altLang="en-US" sz="2800">
              <a:effectLst>
                <a:glow rad="177800">
                  <a:schemeClr val="bg1">
                    <a:alpha val="40000"/>
                  </a:schemeClr>
                </a:glow>
              </a:effectLst>
              <a:latin typeface="Tahoma" charset="0"/>
              <a:cs typeface="Tahoma" charset="0"/>
            </a:endParaRPr>
          </a:p>
        </p:txBody>
      </p:sp>
      <p:pic>
        <p:nvPicPr>
          <p:cNvPr id="38920" name="Picture 8" descr="112721.PICT                                                    0000060EImages from West               B02F1827:"/>
          <p:cNvPicPr>
            <a:picLocks noChangeAspect="1" noChangeArrowheads="1"/>
          </p:cNvPicPr>
          <p:nvPr/>
        </p:nvPicPr>
        <p:blipFill>
          <a:blip r:embed="rId3">
            <a:extLst>
              <a:ext uri="{28A0092B-C50C-407E-A947-70E740481C1C}">
                <a14:useLocalDpi xmlns:a14="http://schemas.microsoft.com/office/drawing/2010/main" val="0"/>
              </a:ext>
            </a:extLst>
          </a:blip>
          <a:srcRect t="8821" b="5882"/>
          <a:stretch>
            <a:fillRect/>
          </a:stretch>
        </p:blipFill>
        <p:spPr bwMode="auto">
          <a:xfrm>
            <a:off x="290513" y="2133600"/>
            <a:ext cx="40528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1" name="Straight Connector 11"/>
          <p:cNvCxnSpPr>
            <a:cxnSpLocks noChangeShapeType="1"/>
          </p:cNvCxnSpPr>
          <p:nvPr/>
        </p:nvCxnSpPr>
        <p:spPr bwMode="auto">
          <a:xfrm>
            <a:off x="4572000" y="1293813"/>
            <a:ext cx="4572000" cy="1587"/>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38922" name="Straight Connector 12"/>
          <p:cNvCxnSpPr>
            <a:cxnSpLocks noChangeShapeType="1"/>
          </p:cNvCxnSpPr>
          <p:nvPr/>
        </p:nvCxnSpPr>
        <p:spPr bwMode="auto">
          <a:xfrm>
            <a:off x="4572000" y="4953000"/>
            <a:ext cx="4572000" cy="1588"/>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752600"/>
            <a:ext cx="86582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p:cNvSpPr>
            <a:spLocks noGrp="1"/>
          </p:cNvSpPr>
          <p:nvPr>
            <p:ph type="title"/>
          </p:nvPr>
        </p:nvSpPr>
        <p:spPr>
          <a:xfrm>
            <a:off x="520700" y="12700"/>
            <a:ext cx="5638800" cy="1143000"/>
          </a:xfrm>
        </p:spPr>
        <p:txBody>
          <a:bodyPr/>
          <a:lstStyle/>
          <a:p>
            <a:pPr eaLnBrk="1" hangingPunct="1"/>
            <a:r>
              <a:rPr lang="en-US" altLang="en-US" sz="4000" dirty="0" smtClean="0">
                <a:latin typeface="+mj-lt"/>
              </a:rPr>
              <a:t>Soil classification = messy</a:t>
            </a:r>
          </a:p>
        </p:txBody>
      </p:sp>
      <p:sp>
        <p:nvSpPr>
          <p:cNvPr id="39940" name="Content Placeholder 2"/>
          <p:cNvSpPr>
            <a:spLocks noGrp="1"/>
          </p:cNvSpPr>
          <p:nvPr>
            <p:ph sz="half" idx="1"/>
          </p:nvPr>
        </p:nvSpPr>
        <p:spPr/>
        <p:txBody>
          <a:bodyPr/>
          <a:lstStyle/>
          <a:p>
            <a:pPr marL="0" indent="0" eaLnBrk="1" hangingPunct="1"/>
            <a:endParaRPr lang="en-US" altLang="en-US" dirty="0" smtClean="0">
              <a:latin typeface="Tahoma" charset="0"/>
            </a:endParaRPr>
          </a:p>
        </p:txBody>
      </p:sp>
      <p:sp>
        <p:nvSpPr>
          <p:cNvPr id="39941" name="Content Placeholder 3"/>
          <p:cNvSpPr>
            <a:spLocks noGrp="1"/>
          </p:cNvSpPr>
          <p:nvPr>
            <p:ph sz="half" idx="2"/>
          </p:nvPr>
        </p:nvSpPr>
        <p:spPr/>
        <p:txBody>
          <a:bodyPr/>
          <a:lstStyle/>
          <a:p>
            <a:pPr marL="0" indent="0" eaLnBrk="1" hangingPunct="1"/>
            <a:endParaRPr lang="en-US" altLang="en-US" smtClean="0">
              <a:latin typeface="Tahoma"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382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Line 7"/>
          <p:cNvSpPr>
            <a:spLocks noChangeShapeType="1"/>
          </p:cNvSpPr>
          <p:nvPr/>
        </p:nvSpPr>
        <p:spPr bwMode="auto">
          <a:xfrm>
            <a:off x="609600" y="9144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72263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066800"/>
            <a:ext cx="4800600"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74785" y="0"/>
            <a:ext cx="6400800" cy="1143000"/>
          </a:xfrm>
        </p:spPr>
        <p:txBody>
          <a:bodyPr/>
          <a:lstStyle/>
          <a:p>
            <a:pPr eaLnBrk="1" hangingPunct="1"/>
            <a:r>
              <a:rPr lang="en-US" altLang="en-US" sz="4000" dirty="0" smtClean="0">
                <a:latin typeface="+mj-lt"/>
              </a:rPr>
              <a:t>Soil classification = soil orders</a:t>
            </a:r>
          </a:p>
        </p:txBody>
      </p:sp>
      <p:sp>
        <p:nvSpPr>
          <p:cNvPr id="40963" name="Content Placeholder 2"/>
          <p:cNvSpPr>
            <a:spLocks noGrp="1"/>
          </p:cNvSpPr>
          <p:nvPr>
            <p:ph sz="half" idx="1"/>
          </p:nvPr>
        </p:nvSpPr>
        <p:spPr>
          <a:xfrm>
            <a:off x="457200" y="1066800"/>
            <a:ext cx="8077200" cy="5791200"/>
          </a:xfrm>
        </p:spPr>
        <p:txBody>
          <a:bodyPr/>
          <a:lstStyle/>
          <a:p>
            <a:pPr marL="0" indent="0" eaLnBrk="1" hangingPunct="1"/>
            <a:r>
              <a:rPr lang="en-US" altLang="en-US" dirty="0" err="1" smtClean="0">
                <a:latin typeface="+mn-lt"/>
              </a:rPr>
              <a:t>Aridisols</a:t>
            </a:r>
            <a:r>
              <a:rPr lang="en-US" altLang="en-US" dirty="0" smtClean="0">
                <a:latin typeface="+mn-lt"/>
              </a:rPr>
              <a:t>	=	arid zone soils (calcic horizons)</a:t>
            </a:r>
          </a:p>
          <a:p>
            <a:pPr marL="0" indent="0" eaLnBrk="1" hangingPunct="1"/>
            <a:r>
              <a:rPr lang="en-US" altLang="en-US" dirty="0" err="1" smtClean="0">
                <a:latin typeface="+mn-lt"/>
              </a:rPr>
              <a:t>Mollisols</a:t>
            </a:r>
            <a:r>
              <a:rPr lang="en-US" altLang="en-US" dirty="0" smtClean="0">
                <a:latin typeface="+mn-lt"/>
              </a:rPr>
              <a:t>	=	grassland soils (thick A horizon)</a:t>
            </a:r>
          </a:p>
          <a:p>
            <a:pPr marL="0" indent="0" eaLnBrk="1" hangingPunct="1"/>
            <a:r>
              <a:rPr lang="en-US" altLang="en-US" dirty="0" err="1" smtClean="0">
                <a:latin typeface="+mn-lt"/>
              </a:rPr>
              <a:t>Alfisols</a:t>
            </a:r>
            <a:r>
              <a:rPr lang="en-US" altLang="en-US" dirty="0" smtClean="0">
                <a:latin typeface="+mn-lt"/>
              </a:rPr>
              <a:t>, </a:t>
            </a:r>
            <a:r>
              <a:rPr lang="en-US" altLang="en-US" dirty="0" err="1" smtClean="0">
                <a:latin typeface="+mn-lt"/>
              </a:rPr>
              <a:t>Ultisols</a:t>
            </a:r>
            <a:r>
              <a:rPr lang="en-US" altLang="en-US" dirty="0" smtClean="0">
                <a:latin typeface="+mn-lt"/>
              </a:rPr>
              <a:t>, and </a:t>
            </a:r>
          </a:p>
          <a:p>
            <a:pPr marL="0" indent="0" eaLnBrk="1" hangingPunct="1"/>
            <a:r>
              <a:rPr lang="en-US" altLang="en-US" dirty="0" err="1" smtClean="0">
                <a:latin typeface="+mn-lt"/>
              </a:rPr>
              <a:t>Spodosols</a:t>
            </a:r>
            <a:r>
              <a:rPr lang="en-US" altLang="en-US" dirty="0" smtClean="0">
                <a:latin typeface="+mn-lt"/>
              </a:rPr>
              <a:t>  	=	forest soils (thick B horizon)</a:t>
            </a:r>
          </a:p>
          <a:p>
            <a:pPr marL="0" indent="0" eaLnBrk="1" hangingPunct="1"/>
            <a:r>
              <a:rPr lang="en-US" altLang="en-US" dirty="0" err="1" smtClean="0">
                <a:latin typeface="+mn-lt"/>
              </a:rPr>
              <a:t>Oxisols</a:t>
            </a:r>
            <a:r>
              <a:rPr lang="en-US" altLang="en-US" dirty="0" smtClean="0">
                <a:latin typeface="+mn-lt"/>
              </a:rPr>
              <a:t>	=	tropical soils (quite oxidized)</a:t>
            </a:r>
          </a:p>
          <a:p>
            <a:pPr marL="0" indent="0" eaLnBrk="1" hangingPunct="1"/>
            <a:r>
              <a:rPr lang="en-US" altLang="en-US" dirty="0" err="1" smtClean="0">
                <a:latin typeface="+mn-lt"/>
              </a:rPr>
              <a:t>Histosols</a:t>
            </a:r>
            <a:r>
              <a:rPr lang="en-US" altLang="en-US" dirty="0" smtClean="0">
                <a:latin typeface="+mn-lt"/>
              </a:rPr>
              <a:t>	=	wetland soils</a:t>
            </a:r>
          </a:p>
          <a:p>
            <a:pPr marL="0" indent="0" eaLnBrk="1" hangingPunct="1"/>
            <a:r>
              <a:rPr lang="en-US" altLang="en-US" dirty="0" err="1" smtClean="0">
                <a:latin typeface="+mn-lt"/>
              </a:rPr>
              <a:t>Gelisols</a:t>
            </a:r>
            <a:r>
              <a:rPr lang="en-US" altLang="en-US" dirty="0" smtClean="0">
                <a:latin typeface="+mn-lt"/>
              </a:rPr>
              <a:t>	=	polar soils</a:t>
            </a:r>
          </a:p>
          <a:p>
            <a:pPr marL="0" indent="0" eaLnBrk="1" hangingPunct="1"/>
            <a:r>
              <a:rPr lang="en-US" altLang="en-US" dirty="0" smtClean="0">
                <a:latin typeface="+mn-lt"/>
              </a:rPr>
              <a:t>Andosols 	=	volcanic parent material</a:t>
            </a:r>
          </a:p>
          <a:p>
            <a:pPr marL="0" indent="0" eaLnBrk="1" hangingPunct="1"/>
            <a:r>
              <a:rPr lang="en-US" altLang="en-US" dirty="0" err="1" smtClean="0">
                <a:latin typeface="+mn-lt"/>
              </a:rPr>
              <a:t>Vertisols</a:t>
            </a:r>
            <a:r>
              <a:rPr lang="en-US" altLang="en-US" dirty="0" smtClean="0">
                <a:latin typeface="+mn-lt"/>
              </a:rPr>
              <a:t>	=	swelling clays</a:t>
            </a:r>
          </a:p>
          <a:p>
            <a:pPr marL="0" indent="0" eaLnBrk="1" hangingPunct="1"/>
            <a:r>
              <a:rPr lang="en-US" altLang="en-US" dirty="0" err="1" smtClean="0">
                <a:latin typeface="+mn-lt"/>
              </a:rPr>
              <a:t>Entisols</a:t>
            </a:r>
            <a:r>
              <a:rPr lang="en-US" altLang="en-US" dirty="0" smtClean="0">
                <a:latin typeface="+mn-lt"/>
              </a:rPr>
              <a:t>	=	weak A over C horizon</a:t>
            </a:r>
          </a:p>
          <a:p>
            <a:pPr marL="0" indent="0" eaLnBrk="1" hangingPunct="1"/>
            <a:r>
              <a:rPr lang="en-US" altLang="en-US" dirty="0" err="1" smtClean="0">
                <a:latin typeface="+mn-lt"/>
              </a:rPr>
              <a:t>Inceptisols</a:t>
            </a:r>
            <a:r>
              <a:rPr lang="en-US" altLang="en-US" dirty="0" smtClean="0">
                <a:latin typeface="+mn-lt"/>
              </a:rPr>
              <a:t>	=	weak B horizon</a:t>
            </a:r>
          </a:p>
          <a:p>
            <a:pPr marL="0" indent="0" eaLnBrk="1" hangingPunct="1"/>
            <a:endParaRPr lang="en-US" altLang="en-US" dirty="0" smtClean="0">
              <a:latin typeface="+mn-lt"/>
            </a:endParaRPr>
          </a:p>
          <a:p>
            <a:pPr marL="0" indent="0" eaLnBrk="1" hangingPunct="1"/>
            <a:endParaRPr lang="en-US" altLang="en-US" dirty="0" smtClean="0">
              <a:latin typeface="+mn-lt"/>
            </a:endParaRPr>
          </a:p>
        </p:txBody>
      </p:sp>
      <p:sp>
        <p:nvSpPr>
          <p:cNvPr id="40964" name="Line 7"/>
          <p:cNvSpPr>
            <a:spLocks noChangeShapeType="1"/>
          </p:cNvSpPr>
          <p:nvPr/>
        </p:nvSpPr>
        <p:spPr bwMode="auto">
          <a:xfrm>
            <a:off x="609600" y="9144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sz="half" idx="1"/>
          </p:nvPr>
        </p:nvSpPr>
        <p:spPr>
          <a:xfrm>
            <a:off x="457200" y="1066800"/>
            <a:ext cx="8077200" cy="5791200"/>
          </a:xfrm>
        </p:spPr>
        <p:txBody>
          <a:bodyPr/>
          <a:lstStyle/>
          <a:p>
            <a:pPr marL="0" indent="0" eaLnBrk="1" hangingPunct="1"/>
            <a:r>
              <a:rPr lang="en-US" altLang="en-US" dirty="0" err="1" smtClean="0">
                <a:solidFill>
                  <a:srgbClr val="FF0000"/>
                </a:solidFill>
                <a:latin typeface="+mn-lt"/>
              </a:rPr>
              <a:t>Aridisols</a:t>
            </a:r>
            <a:r>
              <a:rPr lang="en-US" altLang="en-US" dirty="0" smtClean="0">
                <a:latin typeface="+mn-lt"/>
              </a:rPr>
              <a:t>	=	</a:t>
            </a:r>
            <a:r>
              <a:rPr lang="en-US" altLang="en-US" dirty="0" smtClean="0">
                <a:solidFill>
                  <a:srgbClr val="FF0000"/>
                </a:solidFill>
                <a:latin typeface="+mn-lt"/>
              </a:rPr>
              <a:t>arid zone soils (calcic horizons)</a:t>
            </a:r>
          </a:p>
          <a:p>
            <a:pPr marL="0" indent="0" eaLnBrk="1" hangingPunct="1"/>
            <a:r>
              <a:rPr lang="en-US" altLang="en-US" dirty="0" err="1" smtClean="0">
                <a:solidFill>
                  <a:srgbClr val="FF0000"/>
                </a:solidFill>
                <a:latin typeface="+mn-lt"/>
              </a:rPr>
              <a:t>Mollisols</a:t>
            </a:r>
            <a:r>
              <a:rPr lang="en-US" altLang="en-US" dirty="0" smtClean="0">
                <a:latin typeface="+mn-lt"/>
              </a:rPr>
              <a:t>	=	</a:t>
            </a:r>
            <a:r>
              <a:rPr lang="en-US" altLang="en-US" dirty="0" smtClean="0">
                <a:solidFill>
                  <a:srgbClr val="FF0000"/>
                </a:solidFill>
                <a:latin typeface="+mn-lt"/>
              </a:rPr>
              <a:t>grassland soils (thick A horizon)</a:t>
            </a:r>
          </a:p>
          <a:p>
            <a:pPr marL="0" indent="0" eaLnBrk="1" hangingPunct="1"/>
            <a:r>
              <a:rPr lang="en-US" altLang="en-US" dirty="0" err="1" smtClean="0">
                <a:latin typeface="+mn-lt"/>
              </a:rPr>
              <a:t>Alfisols</a:t>
            </a:r>
            <a:r>
              <a:rPr lang="en-US" altLang="en-US" dirty="0" smtClean="0">
                <a:latin typeface="+mn-lt"/>
              </a:rPr>
              <a:t>, </a:t>
            </a:r>
            <a:r>
              <a:rPr lang="en-US" altLang="en-US" dirty="0" err="1" smtClean="0">
                <a:latin typeface="+mn-lt"/>
              </a:rPr>
              <a:t>Ultisols</a:t>
            </a:r>
            <a:r>
              <a:rPr lang="en-US" altLang="en-US" dirty="0" smtClean="0">
                <a:latin typeface="+mn-lt"/>
              </a:rPr>
              <a:t>, and </a:t>
            </a:r>
          </a:p>
          <a:p>
            <a:pPr marL="0" indent="0" eaLnBrk="1" hangingPunct="1"/>
            <a:r>
              <a:rPr lang="en-US" altLang="en-US" dirty="0" err="1" smtClean="0">
                <a:latin typeface="+mn-lt"/>
              </a:rPr>
              <a:t>Spodosols</a:t>
            </a:r>
            <a:r>
              <a:rPr lang="en-US" altLang="en-US" dirty="0" smtClean="0">
                <a:latin typeface="+mn-lt"/>
              </a:rPr>
              <a:t>	=	forest soils (thick B horizon)</a:t>
            </a:r>
          </a:p>
          <a:p>
            <a:pPr marL="0" indent="0" eaLnBrk="1" hangingPunct="1"/>
            <a:r>
              <a:rPr lang="en-US" altLang="en-US" dirty="0" err="1" smtClean="0">
                <a:solidFill>
                  <a:srgbClr val="FF0000"/>
                </a:solidFill>
                <a:latin typeface="+mn-lt"/>
              </a:rPr>
              <a:t>Oxisols</a:t>
            </a:r>
            <a:r>
              <a:rPr lang="en-US" altLang="en-US" dirty="0" smtClean="0">
                <a:latin typeface="+mn-lt"/>
              </a:rPr>
              <a:t>	=	</a:t>
            </a:r>
            <a:r>
              <a:rPr lang="en-US" altLang="en-US" dirty="0" smtClean="0">
                <a:solidFill>
                  <a:srgbClr val="FF0000"/>
                </a:solidFill>
                <a:latin typeface="+mn-lt"/>
              </a:rPr>
              <a:t>tropical soils (quite oxidized)</a:t>
            </a:r>
          </a:p>
          <a:p>
            <a:pPr marL="0" indent="0" eaLnBrk="1" hangingPunct="1"/>
            <a:r>
              <a:rPr lang="en-US" altLang="en-US" dirty="0" err="1" smtClean="0">
                <a:latin typeface="+mn-lt"/>
              </a:rPr>
              <a:t>Histosols</a:t>
            </a:r>
            <a:r>
              <a:rPr lang="en-US" altLang="en-US" dirty="0" smtClean="0">
                <a:latin typeface="+mn-lt"/>
              </a:rPr>
              <a:t>	=	wetland soils</a:t>
            </a:r>
          </a:p>
          <a:p>
            <a:pPr marL="0" indent="0" eaLnBrk="1" hangingPunct="1"/>
            <a:r>
              <a:rPr lang="en-US" altLang="en-US" dirty="0" err="1" smtClean="0">
                <a:latin typeface="+mn-lt"/>
              </a:rPr>
              <a:t>Gelisols</a:t>
            </a:r>
            <a:r>
              <a:rPr lang="en-US" altLang="en-US" dirty="0" smtClean="0">
                <a:latin typeface="+mn-lt"/>
              </a:rPr>
              <a:t>	=	polar soils</a:t>
            </a:r>
          </a:p>
          <a:p>
            <a:pPr marL="0" indent="0" eaLnBrk="1" hangingPunct="1"/>
            <a:r>
              <a:rPr lang="en-US" altLang="en-US" dirty="0" smtClean="0">
                <a:latin typeface="+mn-lt"/>
              </a:rPr>
              <a:t>Andosols 	=	volcanic parent material</a:t>
            </a:r>
          </a:p>
          <a:p>
            <a:pPr marL="0" indent="0" eaLnBrk="1" hangingPunct="1"/>
            <a:r>
              <a:rPr lang="en-US" altLang="en-US" dirty="0" err="1" smtClean="0">
                <a:latin typeface="+mn-lt"/>
              </a:rPr>
              <a:t>Vertisols</a:t>
            </a:r>
            <a:r>
              <a:rPr lang="en-US" altLang="en-US" dirty="0" smtClean="0">
                <a:latin typeface="+mn-lt"/>
              </a:rPr>
              <a:t>	=	swelling clays</a:t>
            </a:r>
          </a:p>
          <a:p>
            <a:pPr marL="0" indent="0" eaLnBrk="1" hangingPunct="1"/>
            <a:r>
              <a:rPr lang="en-US" altLang="en-US" dirty="0" err="1" smtClean="0">
                <a:latin typeface="+mn-lt"/>
              </a:rPr>
              <a:t>Entisols</a:t>
            </a:r>
            <a:r>
              <a:rPr lang="en-US" altLang="en-US" dirty="0" smtClean="0">
                <a:latin typeface="+mn-lt"/>
              </a:rPr>
              <a:t>	=	weak A over C horizon</a:t>
            </a:r>
          </a:p>
          <a:p>
            <a:pPr marL="0" indent="0" eaLnBrk="1" hangingPunct="1"/>
            <a:r>
              <a:rPr lang="en-US" altLang="en-US" dirty="0" err="1" smtClean="0">
                <a:latin typeface="+mn-lt"/>
              </a:rPr>
              <a:t>Inceptisols</a:t>
            </a:r>
            <a:r>
              <a:rPr lang="en-US" altLang="en-US" dirty="0" smtClean="0">
                <a:latin typeface="+mn-lt"/>
              </a:rPr>
              <a:t>	=	weak B horizon</a:t>
            </a:r>
          </a:p>
          <a:p>
            <a:pPr marL="0" indent="0" eaLnBrk="1" hangingPunct="1"/>
            <a:endParaRPr lang="en-US" altLang="en-US" dirty="0" smtClean="0">
              <a:latin typeface="+mn-lt"/>
            </a:endParaRPr>
          </a:p>
          <a:p>
            <a:pPr marL="0" indent="0" eaLnBrk="1" hangingPunct="1"/>
            <a:endParaRPr lang="en-US" altLang="en-US" dirty="0" smtClean="0">
              <a:latin typeface="+mn-lt"/>
            </a:endParaRPr>
          </a:p>
        </p:txBody>
      </p:sp>
      <p:sp>
        <p:nvSpPr>
          <p:cNvPr id="41987" name="Line 7"/>
          <p:cNvSpPr>
            <a:spLocks noChangeShapeType="1"/>
          </p:cNvSpPr>
          <p:nvPr/>
        </p:nvSpPr>
        <p:spPr bwMode="auto">
          <a:xfrm>
            <a:off x="609600" y="9144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1988" name="Title 1"/>
          <p:cNvSpPr>
            <a:spLocks noGrp="1"/>
          </p:cNvSpPr>
          <p:nvPr>
            <p:ph type="title"/>
          </p:nvPr>
        </p:nvSpPr>
        <p:spPr>
          <a:xfrm>
            <a:off x="457200" y="0"/>
            <a:ext cx="6400800" cy="1143000"/>
          </a:xfrm>
        </p:spPr>
        <p:txBody>
          <a:bodyPr/>
          <a:lstStyle/>
          <a:p>
            <a:pPr eaLnBrk="1" hangingPunct="1"/>
            <a:r>
              <a:rPr lang="en-US" altLang="en-US" sz="4000" dirty="0" smtClean="0">
                <a:latin typeface="+mj-lt"/>
              </a:rPr>
              <a:t>Soil classification = soil orders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923" y="29308"/>
            <a:ext cx="7772400" cy="1143000"/>
          </a:xfrm>
        </p:spPr>
        <p:txBody>
          <a:bodyPr/>
          <a:lstStyle/>
          <a:p>
            <a:pPr eaLnBrk="1" hangingPunct="1"/>
            <a:r>
              <a:rPr lang="en-US" altLang="en-US" dirty="0" smtClean="0">
                <a:solidFill>
                  <a:schemeClr val="tx1"/>
                </a:solidFill>
                <a:latin typeface="+mj-lt"/>
              </a:rPr>
              <a:t>Soil types (more simply) – </a:t>
            </a:r>
            <a:r>
              <a:rPr lang="en-US" altLang="en-US" dirty="0" err="1" smtClean="0">
                <a:solidFill>
                  <a:schemeClr val="tx1"/>
                </a:solidFill>
                <a:latin typeface="+mj-lt"/>
              </a:rPr>
              <a:t>Aridisols</a:t>
            </a:r>
            <a:endParaRPr lang="en-US" altLang="en-US" dirty="0" smtClean="0">
              <a:solidFill>
                <a:schemeClr val="tx1"/>
              </a:solidFill>
              <a:latin typeface="+mj-lt"/>
            </a:endParaRPr>
          </a:p>
        </p:txBody>
      </p:sp>
      <p:sp>
        <p:nvSpPr>
          <p:cNvPr id="43011" name="Content Placeholder 6"/>
          <p:cNvSpPr>
            <a:spLocks noGrp="1"/>
          </p:cNvSpPr>
          <p:nvPr>
            <p:ph idx="1"/>
          </p:nvPr>
        </p:nvSpPr>
        <p:spPr>
          <a:xfrm>
            <a:off x="356272" y="1447800"/>
            <a:ext cx="9144000" cy="457200"/>
          </a:xfrm>
        </p:spPr>
        <p:txBody>
          <a:bodyPr/>
          <a:lstStyle/>
          <a:p>
            <a:pPr eaLnBrk="1" hangingPunct="1"/>
            <a:r>
              <a:rPr lang="en-US" altLang="en-US" dirty="0" smtClean="0">
                <a:latin typeface="+mj-lt"/>
              </a:rPr>
              <a:t>Physical weathering breaks rocks into small mineral particles.</a:t>
            </a:r>
          </a:p>
        </p:txBody>
      </p:sp>
      <p:pic>
        <p:nvPicPr>
          <p:cNvPr id="43012" name="Picture 4" descr="deser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57400"/>
            <a:ext cx="6172200" cy="4038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3" name="Picture 5" descr="des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2057400"/>
            <a:ext cx="2239962" cy="4038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4" name="Line 7"/>
          <p:cNvSpPr>
            <a:spLocks noChangeShapeType="1"/>
          </p:cNvSpPr>
          <p:nvPr/>
        </p:nvSpPr>
        <p:spPr bwMode="auto">
          <a:xfrm>
            <a:off x="609600" y="9144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71437"/>
            <a:ext cx="4648200" cy="1143000"/>
          </a:xfrm>
        </p:spPr>
        <p:txBody>
          <a:bodyPr/>
          <a:lstStyle/>
          <a:p>
            <a:pPr eaLnBrk="1" hangingPunct="1"/>
            <a:r>
              <a:rPr lang="en-US" altLang="en-US" sz="4000" dirty="0" smtClean="0">
                <a:solidFill>
                  <a:schemeClr val="tx1"/>
                </a:solidFill>
                <a:latin typeface="+mj-lt"/>
              </a:rPr>
              <a:t>Soil types – </a:t>
            </a:r>
            <a:r>
              <a:rPr lang="en-US" altLang="en-US" sz="4000" dirty="0" err="1" smtClean="0">
                <a:solidFill>
                  <a:schemeClr val="tx1"/>
                </a:solidFill>
                <a:latin typeface="+mj-lt"/>
              </a:rPr>
              <a:t>Oxisols</a:t>
            </a:r>
            <a:endParaRPr lang="en-US" altLang="en-US" sz="4000" b="1" dirty="0" smtClean="0">
              <a:effectLst>
                <a:outerShdw blurRad="38100" dist="38100" dir="2700000" algn="tl">
                  <a:srgbClr val="C0C0C0"/>
                </a:outerShdw>
              </a:effectLst>
              <a:latin typeface="+mj-lt"/>
            </a:endParaRPr>
          </a:p>
        </p:txBody>
      </p:sp>
      <p:sp>
        <p:nvSpPr>
          <p:cNvPr id="44035" name="Content Placeholder 6"/>
          <p:cNvSpPr>
            <a:spLocks noGrp="1"/>
          </p:cNvSpPr>
          <p:nvPr>
            <p:ph idx="1"/>
          </p:nvPr>
        </p:nvSpPr>
        <p:spPr>
          <a:xfrm>
            <a:off x="533400" y="1162782"/>
            <a:ext cx="7620000" cy="990600"/>
          </a:xfrm>
        </p:spPr>
        <p:txBody>
          <a:bodyPr/>
          <a:lstStyle/>
          <a:p>
            <a:pPr eaLnBrk="1" hangingPunct="1"/>
            <a:r>
              <a:rPr lang="en-US" altLang="en-US" dirty="0" smtClean="0">
                <a:latin typeface="+mj-lt"/>
              </a:rPr>
              <a:t>Chemical weathering dissolves and changes minerals at the Earth’s surface. </a:t>
            </a:r>
          </a:p>
        </p:txBody>
      </p:sp>
      <p:pic>
        <p:nvPicPr>
          <p:cNvPr id="44036" name="Picture 3" descr="tropicalse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57400"/>
            <a:ext cx="6172200" cy="41195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4" descr="trop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057400"/>
            <a:ext cx="2279650" cy="4114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8" name="Line 7"/>
          <p:cNvSpPr>
            <a:spLocks noChangeShapeType="1"/>
          </p:cNvSpPr>
          <p:nvPr/>
        </p:nvSpPr>
        <p:spPr bwMode="auto">
          <a:xfrm>
            <a:off x="609600" y="9144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219200"/>
            <a:ext cx="8229600" cy="1143000"/>
          </a:xfrm>
        </p:spPr>
        <p:txBody>
          <a:bodyPr/>
          <a:lstStyle/>
          <a:p>
            <a:pPr eaLnBrk="1" hangingPunct="1"/>
            <a:r>
              <a:rPr lang="en-US" altLang="en-US" sz="2800" smtClean="0">
                <a:latin typeface="+mj-lt"/>
              </a:rPr>
              <a:t>Decomposing organic material from plants and animals mixes with accumulated soil minerals.</a:t>
            </a:r>
            <a:br>
              <a:rPr lang="en-US" altLang="en-US" sz="2800" smtClean="0">
                <a:latin typeface="+mj-lt"/>
              </a:rPr>
            </a:br>
            <a:endParaRPr lang="en-US" altLang="en-US" b="1" smtClean="0">
              <a:effectLst>
                <a:outerShdw blurRad="38100" dist="38100" dir="2700000" algn="tl">
                  <a:srgbClr val="C0C0C0"/>
                </a:outerShdw>
              </a:effectLst>
              <a:latin typeface="+mj-lt"/>
            </a:endParaRPr>
          </a:p>
        </p:txBody>
      </p:sp>
      <p:pic>
        <p:nvPicPr>
          <p:cNvPr id="45059" name="Picture 3" descr="grasslands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819400" y="2133600"/>
            <a:ext cx="5867400" cy="4191000"/>
          </a:xfrm>
          <a:ln w="25400">
            <a:solidFill>
              <a:schemeClr val="tx1"/>
            </a:solidFill>
            <a:miter lim="800000"/>
            <a:headEnd/>
            <a:tailEnd/>
          </a:ln>
        </p:spPr>
      </p:pic>
      <p:pic>
        <p:nvPicPr>
          <p:cNvPr id="45060" name="Picture 4" descr="organic"/>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2133600"/>
            <a:ext cx="2341563" cy="4191000"/>
          </a:xfrm>
          <a:ln w="25400">
            <a:solidFill>
              <a:schemeClr val="tx1"/>
            </a:solidFill>
            <a:miter lim="800000"/>
            <a:headEnd/>
            <a:tailEnd/>
          </a:ln>
        </p:spPr>
      </p:pic>
      <p:sp>
        <p:nvSpPr>
          <p:cNvPr id="5" name="Rectangle 2"/>
          <p:cNvSpPr txBox="1">
            <a:spLocks noChangeArrowheads="1"/>
          </p:cNvSpPr>
          <p:nvPr/>
        </p:nvSpPr>
        <p:spPr bwMode="auto">
          <a:xfrm>
            <a:off x="533400" y="76200"/>
            <a:ext cx="4572000" cy="1143000"/>
          </a:xfrm>
          <a:prstGeom prst="rect">
            <a:avLst/>
          </a:prstGeom>
          <a:noFill/>
          <a:ln w="9525">
            <a:noFill/>
            <a:miter lim="800000"/>
            <a:headEnd/>
            <a:tailEnd/>
          </a:ln>
        </p:spPr>
        <p:txBody>
          <a:bodyPr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buFont typeface="Arial" charset="0"/>
              <a:buNone/>
            </a:pPr>
            <a:r>
              <a:rPr lang="en-US" altLang="en-US" sz="4000" dirty="0">
                <a:latin typeface="+mj-lt"/>
                <a:cs typeface="Tahoma" charset="0"/>
              </a:rPr>
              <a:t>Soil types – </a:t>
            </a:r>
            <a:r>
              <a:rPr lang="en-US" altLang="en-US" sz="4000" dirty="0" err="1">
                <a:latin typeface="+mj-lt"/>
                <a:cs typeface="Tahoma" charset="0"/>
              </a:rPr>
              <a:t>Mollisols</a:t>
            </a:r>
            <a:endParaRPr lang="en-US" altLang="en-US" sz="4000" b="1" dirty="0">
              <a:solidFill>
                <a:schemeClr val="tx2"/>
              </a:solidFill>
              <a:effectLst>
                <a:outerShdw blurRad="38100" dist="38100" dir="2700000" algn="tl">
                  <a:srgbClr val="C0C0C0"/>
                </a:outerShdw>
              </a:effectLst>
              <a:latin typeface="+mj-lt"/>
              <a:cs typeface="Tahoma" charset="0"/>
            </a:endParaRPr>
          </a:p>
        </p:txBody>
      </p:sp>
      <p:sp>
        <p:nvSpPr>
          <p:cNvPr id="45062" name="Line 7"/>
          <p:cNvSpPr>
            <a:spLocks noChangeShapeType="1"/>
          </p:cNvSpPr>
          <p:nvPr/>
        </p:nvSpPr>
        <p:spPr bwMode="auto">
          <a:xfrm>
            <a:off x="609600" y="9144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152400"/>
            <a:ext cx="3429000" cy="1143000"/>
          </a:xfrm>
        </p:spPr>
        <p:txBody>
          <a:bodyPr/>
          <a:lstStyle/>
          <a:p>
            <a:pPr eaLnBrk="1" hangingPunct="1"/>
            <a:r>
              <a:rPr lang="en-US" altLang="en-US" sz="4000" dirty="0" smtClean="0">
                <a:latin typeface="+mj-lt"/>
              </a:rPr>
              <a:t>Soil Production</a:t>
            </a:r>
          </a:p>
        </p:txBody>
      </p:sp>
      <p:sp>
        <p:nvSpPr>
          <p:cNvPr id="17411"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71600"/>
            <a:ext cx="7924800" cy="494546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a:xfrm>
            <a:off x="586154" y="76201"/>
            <a:ext cx="6805246" cy="1143000"/>
          </a:xfrm>
        </p:spPr>
        <p:txBody>
          <a:bodyPr/>
          <a:lstStyle/>
          <a:p>
            <a:pPr eaLnBrk="1" hangingPunct="1"/>
            <a:r>
              <a:rPr lang="en-US" altLang="en-US" sz="4000" dirty="0" smtClean="0">
                <a:latin typeface="+mj-lt"/>
              </a:rPr>
              <a:t>Limits on soil development</a:t>
            </a:r>
          </a:p>
        </p:txBody>
      </p:sp>
      <p:sp>
        <p:nvSpPr>
          <p:cNvPr id="46083" name="Rectangle 3"/>
          <p:cNvSpPr>
            <a:spLocks noGrp="1" noChangeArrowheads="1"/>
          </p:cNvSpPr>
          <p:nvPr>
            <p:ph type="body" idx="1"/>
          </p:nvPr>
        </p:nvSpPr>
        <p:spPr>
          <a:xfrm>
            <a:off x="990600" y="1371600"/>
            <a:ext cx="7239000" cy="4114800"/>
          </a:xfrm>
        </p:spPr>
        <p:txBody>
          <a:bodyPr/>
          <a:lstStyle/>
          <a:p>
            <a:pPr eaLnBrk="1" hangingPunct="1"/>
            <a:r>
              <a:rPr lang="en-US" altLang="en-US" dirty="0" smtClean="0">
                <a:latin typeface="+mj-lt"/>
              </a:rPr>
              <a:t>Balance between: </a:t>
            </a:r>
          </a:p>
          <a:p>
            <a:pPr eaLnBrk="1" hangingPunct="1">
              <a:buFont typeface="Arial" panose="020B0604020202020204" pitchFamily="34" charset="0"/>
              <a:buChar char="•"/>
            </a:pPr>
            <a:r>
              <a:rPr lang="en-US" altLang="en-US" dirty="0" smtClean="0">
                <a:latin typeface="+mj-lt"/>
              </a:rPr>
              <a:t>Downward lowering of ground surface</a:t>
            </a:r>
          </a:p>
          <a:p>
            <a:pPr eaLnBrk="1" hangingPunct="1">
              <a:buFont typeface="Arial" panose="020B0604020202020204" pitchFamily="34" charset="0"/>
              <a:buChar char="•"/>
            </a:pPr>
            <a:r>
              <a:rPr lang="en-US" altLang="en-US" dirty="0" smtClean="0">
                <a:latin typeface="+mj-lt"/>
              </a:rPr>
              <a:t>Downward migration of soil horizons</a:t>
            </a:r>
          </a:p>
          <a:p>
            <a:pPr eaLnBrk="1" hangingPunct="1"/>
            <a:endParaRPr lang="en-US" altLang="en-US" sz="2800" dirty="0" smtClean="0">
              <a:latin typeface="+mj-lt"/>
            </a:endParaRPr>
          </a:p>
          <a:p>
            <a:pPr eaLnBrk="1" hangingPunct="1"/>
            <a:r>
              <a:rPr lang="en-US" altLang="en-US" dirty="0" smtClean="0">
                <a:latin typeface="+mj-lt"/>
              </a:rPr>
              <a:t>If erosion is rapid or soil evolution slow, soils may never mature beyond a certain point </a:t>
            </a:r>
          </a:p>
          <a:p>
            <a:pPr eaLnBrk="1" hangingPunct="1"/>
            <a:endParaRPr lang="en-US" altLang="en-US" dirty="0" smtClean="0">
              <a:latin typeface="+mj-lt"/>
            </a:endParaRPr>
          </a:p>
          <a:p>
            <a:pPr eaLnBrk="1" hangingPunct="1"/>
            <a:r>
              <a:rPr lang="en-US" altLang="en-US" dirty="0" smtClean="0">
                <a:latin typeface="+mj-lt"/>
              </a:rPr>
              <a:t>Extremely ancient soils may have lost everything movable</a:t>
            </a:r>
          </a:p>
        </p:txBody>
      </p:sp>
      <p:sp>
        <p:nvSpPr>
          <p:cNvPr id="46084" name="Line 6"/>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90501"/>
            <a:ext cx="5638800" cy="1143000"/>
          </a:xfrm>
        </p:spPr>
        <p:txBody>
          <a:bodyPr/>
          <a:lstStyle/>
          <a:p>
            <a:pPr eaLnBrk="1" hangingPunct="1"/>
            <a:r>
              <a:rPr lang="en-US" altLang="en-US" sz="4000" dirty="0" smtClean="0">
                <a:latin typeface="+mj-lt"/>
              </a:rPr>
              <a:t>Rates of Soil Development</a:t>
            </a:r>
          </a:p>
        </p:txBody>
      </p:sp>
      <p:sp>
        <p:nvSpPr>
          <p:cNvPr id="47107" name="Content Placeholder 7"/>
          <p:cNvSpPr>
            <a:spLocks noGrp="1"/>
          </p:cNvSpPr>
          <p:nvPr>
            <p:ph idx="1"/>
          </p:nvPr>
        </p:nvSpPr>
        <p:spPr>
          <a:xfrm>
            <a:off x="990600" y="1600200"/>
            <a:ext cx="7239000" cy="4800600"/>
          </a:xfrm>
        </p:spPr>
        <p:txBody>
          <a:bodyPr/>
          <a:lstStyle/>
          <a:p>
            <a:pPr eaLnBrk="1" hangingPunct="1"/>
            <a:r>
              <a:rPr lang="en-US" altLang="en-US" dirty="0" smtClean="0">
                <a:latin typeface="+mj-lt"/>
              </a:rPr>
              <a:t>U.S. Department of Agriculture estimates that it takes 500 years to form an inch of topsoil.  </a:t>
            </a:r>
          </a:p>
          <a:p>
            <a:pPr eaLnBrk="1" hangingPunct="1"/>
            <a:endParaRPr lang="en-US" altLang="en-US" dirty="0" smtClean="0">
              <a:latin typeface="+mj-lt"/>
            </a:endParaRPr>
          </a:p>
          <a:p>
            <a:pPr eaLnBrk="1" hangingPunct="1"/>
            <a:r>
              <a:rPr lang="en-US" altLang="en-US" dirty="0" smtClean="0">
                <a:latin typeface="+mj-lt"/>
              </a:rPr>
              <a:t>That’s less than 0.01 mm yr</a:t>
            </a:r>
            <a:r>
              <a:rPr lang="en-US" altLang="en-US" baseline="30000" dirty="0" smtClean="0">
                <a:latin typeface="+mj-lt"/>
              </a:rPr>
              <a:t>-1</a:t>
            </a:r>
            <a:r>
              <a:rPr lang="en-US" altLang="en-US" dirty="0" smtClean="0">
                <a:latin typeface="+mj-lt"/>
              </a:rPr>
              <a:t>!!</a:t>
            </a:r>
            <a:endParaRPr lang="en-US" altLang="en-US" baseline="30000" dirty="0" smtClean="0">
              <a:latin typeface="+mj-lt"/>
            </a:endParaRPr>
          </a:p>
          <a:p>
            <a:pPr eaLnBrk="1" hangingPunct="1"/>
            <a:endParaRPr lang="en-US" altLang="en-US" baseline="30000" dirty="0" smtClean="0">
              <a:latin typeface="+mj-lt"/>
            </a:endParaRPr>
          </a:p>
          <a:p>
            <a:pPr eaLnBrk="1" hangingPunct="1"/>
            <a:r>
              <a:rPr lang="en-US" altLang="en-US" dirty="0" smtClean="0">
                <a:latin typeface="+mj-lt"/>
              </a:rPr>
              <a:t>Modern rates of soil loss are 100 to 1000 times rates of soil formation (typically &gt; 1 mm yr</a:t>
            </a:r>
            <a:r>
              <a:rPr lang="en-US" altLang="en-US" baseline="30000" dirty="0" smtClean="0">
                <a:latin typeface="+mj-lt"/>
              </a:rPr>
              <a:t>-1</a:t>
            </a:r>
            <a:r>
              <a:rPr lang="en-US" altLang="en-US" dirty="0" smtClean="0">
                <a:latin typeface="+mj-lt"/>
              </a:rPr>
              <a:t> in agricultural settings).</a:t>
            </a:r>
          </a:p>
          <a:p>
            <a:pPr eaLnBrk="1" hangingPunct="1"/>
            <a:endParaRPr lang="en-US" altLang="en-US" dirty="0" smtClean="0">
              <a:latin typeface="+mj-lt"/>
            </a:endParaRPr>
          </a:p>
          <a:p>
            <a:pPr eaLnBrk="1" hangingPunct="1"/>
            <a:r>
              <a:rPr lang="en-US" altLang="en-US" dirty="0" smtClean="0">
                <a:latin typeface="+mj-lt"/>
              </a:rPr>
              <a:t>Sets up a fundamental problem due to the erosion of natural capital!</a:t>
            </a:r>
          </a:p>
          <a:p>
            <a:pPr eaLnBrk="1" hangingPunct="1"/>
            <a:endParaRPr lang="en-US" altLang="en-US" dirty="0" smtClean="0">
              <a:latin typeface="+mj-lt"/>
            </a:endParaRPr>
          </a:p>
          <a:p>
            <a:pPr eaLnBrk="1" hangingPunct="1"/>
            <a:endParaRPr lang="en-US" altLang="en-US" dirty="0" smtClean="0">
              <a:latin typeface="+mj-lt"/>
            </a:endParaRPr>
          </a:p>
        </p:txBody>
      </p:sp>
      <p:sp>
        <p:nvSpPr>
          <p:cNvPr id="47108"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152401"/>
            <a:ext cx="8229600" cy="1143000"/>
          </a:xfrm>
        </p:spPr>
        <p:txBody>
          <a:bodyPr/>
          <a:lstStyle/>
          <a:p>
            <a:pPr eaLnBrk="1" hangingPunct="1"/>
            <a:r>
              <a:rPr lang="en-US" altLang="en-US" sz="4000" dirty="0" smtClean="0">
                <a:latin typeface="+mj-lt"/>
              </a:rPr>
              <a:t>Soil and the Life-Cycle of Civilizations</a:t>
            </a:r>
          </a:p>
        </p:txBody>
      </p:sp>
      <p:sp>
        <p:nvSpPr>
          <p:cNvPr id="48131"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mc:AlternateContent xmlns:mc="http://schemas.openxmlformats.org/markup-compatibility/2006" xmlns:a14="http://schemas.microsoft.com/office/drawing/2010/main">
        <mc:Choice Requires="a14">
          <p:sp>
            <p:nvSpPr>
              <p:cNvPr id="48132" name="Text Box 4"/>
              <p:cNvSpPr txBox="1">
                <a:spLocks noChangeArrowheads="1"/>
              </p:cNvSpPr>
              <p:nvPr/>
            </p:nvSpPr>
            <p:spPr bwMode="auto">
              <a:xfrm>
                <a:off x="914400" y="1524000"/>
                <a:ext cx="7620000" cy="3505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dirty="0" smtClean="0">
                    <a:latin typeface="+mj-lt"/>
                    <a:cs typeface="Tahoma" charset="0"/>
                  </a:rPr>
                  <a:t>How long would it take to erode a 1m-thick soil?</a:t>
                </a:r>
              </a:p>
              <a:p>
                <a:endParaRPr lang="en-US" altLang="en-US" dirty="0">
                  <a:latin typeface="+mj-lt"/>
                  <a:cs typeface="Tahoma" charset="0"/>
                </a:endParaRPr>
              </a:p>
              <a:p>
                <a:r>
                  <a:rPr lang="en-US" altLang="en-US" dirty="0">
                    <a:latin typeface="+mj-lt"/>
                    <a:cs typeface="Tahoma" charset="0"/>
                  </a:rPr>
                  <a:t>Thickness of soil divided by the difference between </a:t>
                </a:r>
                <a:r>
                  <a:rPr lang="en-US" altLang="en-US" dirty="0" smtClean="0">
                    <a:latin typeface="+mj-lt"/>
                    <a:cs typeface="Tahoma" charset="0"/>
                  </a:rPr>
                  <a:t>rate </a:t>
                </a:r>
                <a:r>
                  <a:rPr lang="en-US" altLang="en-US" dirty="0">
                    <a:latin typeface="+mj-lt"/>
                    <a:cs typeface="Tahoma" charset="0"/>
                  </a:rPr>
                  <a:t>of soil </a:t>
                </a:r>
                <a:r>
                  <a:rPr lang="en-US" altLang="en-US" dirty="0" smtClean="0">
                    <a:latin typeface="+mj-lt"/>
                    <a:cs typeface="Tahoma" charset="0"/>
                  </a:rPr>
                  <a:t>erosion and production.</a:t>
                </a:r>
                <a:endParaRPr lang="en-US" altLang="en-US" dirty="0">
                  <a:latin typeface="+mj-lt"/>
                  <a:cs typeface="Tahoma" charset="0"/>
                </a:endParaRPr>
              </a:p>
              <a:p>
                <a:endParaRPr lang="en-US" altLang="en-US" dirty="0">
                  <a:latin typeface="+mj-lt"/>
                  <a:cs typeface="Tahoma" charset="0"/>
                </a:endParaRPr>
              </a:p>
              <a:p>
                <a:r>
                  <a:rPr lang="en-US" altLang="en-US" dirty="0">
                    <a:latin typeface="+mj-lt"/>
                    <a:cs typeface="Tahoma" charset="0"/>
                  </a:rPr>
                  <a:t>	</a:t>
                </a:r>
                <a:r>
                  <a:rPr lang="en-US" altLang="en-US" dirty="0" smtClean="0">
                    <a:latin typeface="+mj-lt"/>
                    <a:cs typeface="Tahoma" charset="0"/>
                  </a:rPr>
                  <a:t>  </a:t>
                </a:r>
                <a14:m>
                  <m:oMath xmlns:m="http://schemas.openxmlformats.org/officeDocument/2006/math">
                    <m:f>
                      <m:fPr>
                        <m:ctrlPr>
                          <a:rPr lang="en-US" altLang="en-US" sz="2800" b="0" i="1" smtClean="0">
                            <a:latin typeface="Cambria Math" panose="02040503050406030204" pitchFamily="18" charset="0"/>
                            <a:cs typeface="Tahoma" charset="0"/>
                          </a:rPr>
                        </m:ctrlPr>
                      </m:fPr>
                      <m:num>
                        <m:r>
                          <a:rPr lang="en-US" altLang="en-US" sz="2800" b="0" i="1" smtClean="0">
                            <a:solidFill>
                              <a:schemeClr val="bg1"/>
                            </a:solidFill>
                            <a:latin typeface="Cambria Math" panose="02040503050406030204" pitchFamily="18" charset="0"/>
                            <a:cs typeface="Tahoma" charset="0"/>
                          </a:rPr>
                          <m:t>1</m:t>
                        </m:r>
                        <m:r>
                          <a:rPr lang="en-US" altLang="en-US" sz="2800" b="0" i="1" smtClean="0">
                            <a:latin typeface="Cambria Math" panose="02040503050406030204" pitchFamily="18" charset="0"/>
                            <a:cs typeface="Tahoma" charset="0"/>
                          </a:rPr>
                          <m:t> </m:t>
                        </m:r>
                        <m:r>
                          <a:rPr lang="en-US" altLang="en-US" sz="2800" b="0" i="1" smtClean="0">
                            <a:latin typeface="Cambria Math" panose="02040503050406030204" pitchFamily="18" charset="0"/>
                            <a:cs typeface="Tahoma" charset="0"/>
                          </a:rPr>
                          <m:t>𝑚</m:t>
                        </m:r>
                      </m:num>
                      <m:den>
                        <m:d>
                          <m:dPr>
                            <m:ctrlPr>
                              <a:rPr lang="en-US" altLang="en-US" sz="2800" b="0" i="1" smtClean="0">
                                <a:latin typeface="Cambria Math" panose="02040503050406030204" pitchFamily="18" charset="0"/>
                                <a:cs typeface="Tahoma" charset="0"/>
                              </a:rPr>
                            </m:ctrlPr>
                          </m:dPr>
                          <m:e>
                            <m:r>
                              <a:rPr lang="en-US" altLang="en-US" sz="2800" b="0" i="1" smtClean="0">
                                <a:solidFill>
                                  <a:schemeClr val="bg1"/>
                                </a:solidFill>
                                <a:latin typeface="Cambria Math" panose="02040503050406030204" pitchFamily="18" charset="0"/>
                                <a:cs typeface="Tahoma" charset="0"/>
                              </a:rPr>
                              <m:t>1.00</m:t>
                            </m:r>
                            <m:f>
                              <m:fPr>
                                <m:ctrlPr>
                                  <a:rPr lang="en-US" altLang="en-US" sz="2800" b="0" i="1" smtClean="0">
                                    <a:latin typeface="Cambria Math" panose="02040503050406030204" pitchFamily="18" charset="0"/>
                                    <a:cs typeface="Tahoma" charset="0"/>
                                  </a:rPr>
                                </m:ctrlPr>
                              </m:fPr>
                              <m:num>
                                <m:r>
                                  <a:rPr lang="en-US" altLang="en-US" sz="2800" b="0" i="1" smtClean="0">
                                    <a:latin typeface="Cambria Math" panose="02040503050406030204" pitchFamily="18" charset="0"/>
                                    <a:cs typeface="Tahoma" charset="0"/>
                                  </a:rPr>
                                  <m:t>𝑚𝑚</m:t>
                                </m:r>
                              </m:num>
                              <m:den>
                                <m:r>
                                  <a:rPr lang="en-US" altLang="en-US" sz="2800" b="0" i="1" smtClean="0">
                                    <a:latin typeface="Cambria Math" panose="02040503050406030204" pitchFamily="18" charset="0"/>
                                    <a:cs typeface="Tahoma" charset="0"/>
                                  </a:rPr>
                                  <m:t>𝑦𝑟</m:t>
                                </m:r>
                              </m:den>
                            </m:f>
                          </m:e>
                        </m:d>
                        <m:r>
                          <a:rPr lang="en-US" altLang="en-US" sz="2800" b="0" i="1" smtClean="0">
                            <a:latin typeface="Cambria Math" panose="02040503050406030204" pitchFamily="18" charset="0"/>
                            <a:cs typeface="Tahoma" charset="0"/>
                          </a:rPr>
                          <m:t>−</m:t>
                        </m:r>
                        <m:d>
                          <m:dPr>
                            <m:ctrlPr>
                              <a:rPr lang="en-US" altLang="en-US" sz="2800" b="0" i="1" smtClean="0">
                                <a:latin typeface="Cambria Math" panose="02040503050406030204" pitchFamily="18" charset="0"/>
                                <a:cs typeface="Tahoma" charset="0"/>
                              </a:rPr>
                            </m:ctrlPr>
                          </m:dPr>
                          <m:e>
                            <m:r>
                              <a:rPr lang="en-US" altLang="en-US" sz="2800" b="0" i="1" smtClean="0">
                                <a:solidFill>
                                  <a:schemeClr val="bg1"/>
                                </a:solidFill>
                                <a:latin typeface="Cambria Math" panose="02040503050406030204" pitchFamily="18" charset="0"/>
                                <a:cs typeface="Tahoma" charset="0"/>
                              </a:rPr>
                              <m:t>0.01</m:t>
                            </m:r>
                            <m:f>
                              <m:fPr>
                                <m:ctrlPr>
                                  <a:rPr lang="en-US" altLang="en-US" sz="2800" b="0" i="1" smtClean="0">
                                    <a:latin typeface="Cambria Math" panose="02040503050406030204" pitchFamily="18" charset="0"/>
                                    <a:cs typeface="Tahoma" charset="0"/>
                                  </a:rPr>
                                </m:ctrlPr>
                              </m:fPr>
                              <m:num>
                                <m:r>
                                  <a:rPr lang="en-US" altLang="en-US" sz="2800" b="0" i="1" smtClean="0">
                                    <a:latin typeface="Cambria Math" panose="02040503050406030204" pitchFamily="18" charset="0"/>
                                    <a:cs typeface="Tahoma" charset="0"/>
                                  </a:rPr>
                                  <m:t>𝑚𝑚</m:t>
                                </m:r>
                              </m:num>
                              <m:den>
                                <m:r>
                                  <a:rPr lang="en-US" altLang="en-US" sz="2800" b="0" i="1" smtClean="0">
                                    <a:latin typeface="Cambria Math" panose="02040503050406030204" pitchFamily="18" charset="0"/>
                                    <a:cs typeface="Tahoma" charset="0"/>
                                  </a:rPr>
                                  <m:t>𝑦𝑟</m:t>
                                </m:r>
                              </m:den>
                            </m:f>
                          </m:e>
                        </m:d>
                      </m:den>
                    </m:f>
                    <m:r>
                      <a:rPr lang="en-US" altLang="en-US" sz="2800" b="0" i="1" smtClean="0">
                        <a:latin typeface="Cambria Math" panose="02040503050406030204" pitchFamily="18" charset="0"/>
                        <a:cs typeface="Tahoma" charset="0"/>
                      </a:rPr>
                      <m:t>=</m:t>
                    </m:r>
                    <m:r>
                      <a:rPr lang="en-US" altLang="en-US" sz="2800" b="0" i="1" smtClean="0">
                        <a:solidFill>
                          <a:schemeClr val="bg1"/>
                        </a:solidFill>
                        <a:latin typeface="Cambria Math" panose="02040503050406030204" pitchFamily="18" charset="0"/>
                        <a:cs typeface="Tahoma" charset="0"/>
                      </a:rPr>
                      <m:t>1000</m:t>
                    </m:r>
                    <m:r>
                      <a:rPr lang="en-US" altLang="en-US" sz="2800" b="0" i="1" smtClean="0">
                        <a:latin typeface="Cambria Math" panose="02040503050406030204" pitchFamily="18" charset="0"/>
                        <a:cs typeface="Tahoma" charset="0"/>
                      </a:rPr>
                      <m:t> </m:t>
                    </m:r>
                    <m:r>
                      <a:rPr lang="en-US" altLang="en-US" sz="2800" b="0" i="1" smtClean="0">
                        <a:latin typeface="Cambria Math" panose="02040503050406030204" pitchFamily="18" charset="0"/>
                        <a:cs typeface="Tahoma" charset="0"/>
                      </a:rPr>
                      <m:t>𝑦𝑟</m:t>
                    </m:r>
                  </m:oMath>
                </a14:m>
                <a:endParaRPr lang="en-US" altLang="en-US" sz="2800" b="0" dirty="0" smtClean="0">
                  <a:latin typeface="+mj-lt"/>
                  <a:cs typeface="Tahoma" charset="0"/>
                </a:endParaRPr>
              </a:p>
              <a:p>
                <a:endParaRPr lang="en-US" altLang="en-US" dirty="0" smtClean="0">
                  <a:latin typeface="+mj-lt"/>
                  <a:cs typeface="Tahoma" charset="0"/>
                </a:endParaRPr>
              </a:p>
              <a:p>
                <a:r>
                  <a:rPr lang="en-US" altLang="en-US" dirty="0" smtClean="0">
                    <a:latin typeface="+mj-lt"/>
                    <a:cs typeface="Tahoma" charset="0"/>
                  </a:rPr>
                  <a:t>This </a:t>
                </a:r>
                <a:r>
                  <a:rPr lang="en-US" altLang="en-US" dirty="0">
                    <a:latin typeface="+mj-lt"/>
                    <a:cs typeface="Tahoma" charset="0"/>
                  </a:rPr>
                  <a:t>is about the life-span of most major civilizations...	</a:t>
                </a:r>
                <a:endParaRPr lang="en-US" altLang="en-US" sz="2800" dirty="0">
                  <a:latin typeface="+mj-lt"/>
                  <a:cs typeface="Tahoma" charset="0"/>
                </a:endParaRPr>
              </a:p>
            </p:txBody>
          </p:sp>
        </mc:Choice>
        <mc:Fallback xmlns="">
          <p:sp>
            <p:nvSpPr>
              <p:cNvPr id="48132" name="Text Box 4"/>
              <p:cNvSpPr txBox="1">
                <a:spLocks noRot="1" noChangeAspect="1" noMove="1" noResize="1" noEditPoints="1" noAdjustHandles="1" noChangeArrowheads="1" noChangeShapeType="1" noTextEdit="1"/>
              </p:cNvSpPr>
              <p:nvPr/>
            </p:nvSpPr>
            <p:spPr bwMode="auto">
              <a:xfrm>
                <a:off x="914400" y="1524000"/>
                <a:ext cx="7620000" cy="3505832"/>
              </a:xfrm>
              <a:prstGeom prst="rect">
                <a:avLst/>
              </a:prstGeom>
              <a:blipFill rotWithShape="0">
                <a:blip r:embed="rId2"/>
                <a:stretch>
                  <a:fillRect l="-1200" t="-1391" b="-29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TextBox 1"/>
          <p:cNvSpPr txBox="1"/>
          <p:nvPr/>
        </p:nvSpPr>
        <p:spPr>
          <a:xfrm>
            <a:off x="2743200" y="3276916"/>
            <a:ext cx="569387" cy="461665"/>
          </a:xfrm>
          <a:prstGeom prst="rect">
            <a:avLst/>
          </a:prstGeom>
          <a:noFill/>
        </p:spPr>
        <p:txBody>
          <a:bodyPr wrap="none" rtlCol="0">
            <a:spAutoFit/>
          </a:bodyPr>
          <a:lstStyle/>
          <a:p>
            <a:r>
              <a:rPr lang="en-US" b="1" dirty="0" smtClean="0">
                <a:solidFill>
                  <a:srgbClr val="FF0000"/>
                </a:solidFill>
              </a:rPr>
              <a:t>1.0</a:t>
            </a:r>
            <a:endParaRPr lang="en-US" b="1" dirty="0">
              <a:solidFill>
                <a:srgbClr val="FF0000"/>
              </a:solidFill>
            </a:endParaRPr>
          </a:p>
        </p:txBody>
      </p:sp>
      <p:sp>
        <p:nvSpPr>
          <p:cNvPr id="6" name="TextBox 5"/>
          <p:cNvSpPr txBox="1"/>
          <p:nvPr/>
        </p:nvSpPr>
        <p:spPr>
          <a:xfrm>
            <a:off x="2171700" y="3736347"/>
            <a:ext cx="569387" cy="461665"/>
          </a:xfrm>
          <a:prstGeom prst="rect">
            <a:avLst/>
          </a:prstGeom>
          <a:noFill/>
        </p:spPr>
        <p:txBody>
          <a:bodyPr wrap="none" rtlCol="0">
            <a:spAutoFit/>
          </a:bodyPr>
          <a:lstStyle/>
          <a:p>
            <a:r>
              <a:rPr lang="en-US" b="1" dirty="0" smtClean="0">
                <a:solidFill>
                  <a:srgbClr val="FF0000"/>
                </a:solidFill>
              </a:rPr>
              <a:t>1.0</a:t>
            </a:r>
            <a:endParaRPr lang="en-US" b="1" dirty="0">
              <a:solidFill>
                <a:srgbClr val="FF0000"/>
              </a:solidFill>
            </a:endParaRPr>
          </a:p>
        </p:txBody>
      </p:sp>
      <p:sp>
        <p:nvSpPr>
          <p:cNvPr id="7" name="TextBox 6"/>
          <p:cNvSpPr txBox="1"/>
          <p:nvPr/>
        </p:nvSpPr>
        <p:spPr>
          <a:xfrm>
            <a:off x="3429000" y="3722059"/>
            <a:ext cx="723275" cy="461665"/>
          </a:xfrm>
          <a:prstGeom prst="rect">
            <a:avLst/>
          </a:prstGeom>
          <a:noFill/>
        </p:spPr>
        <p:txBody>
          <a:bodyPr wrap="none" rtlCol="0">
            <a:spAutoFit/>
          </a:bodyPr>
          <a:lstStyle/>
          <a:p>
            <a:r>
              <a:rPr lang="en-US" b="1" dirty="0" smtClean="0">
                <a:solidFill>
                  <a:srgbClr val="FF0000"/>
                </a:solidFill>
              </a:rPr>
              <a:t>0.01</a:t>
            </a:r>
            <a:endParaRPr lang="en-US" b="1" dirty="0">
              <a:solidFill>
                <a:srgbClr val="FF0000"/>
              </a:solidFill>
            </a:endParaRPr>
          </a:p>
        </p:txBody>
      </p:sp>
      <p:sp>
        <p:nvSpPr>
          <p:cNvPr id="8" name="TextBox 7"/>
          <p:cNvSpPr txBox="1"/>
          <p:nvPr/>
        </p:nvSpPr>
        <p:spPr>
          <a:xfrm>
            <a:off x="5147771" y="3486480"/>
            <a:ext cx="800219" cy="461665"/>
          </a:xfrm>
          <a:prstGeom prst="rect">
            <a:avLst/>
          </a:prstGeom>
          <a:noFill/>
        </p:spPr>
        <p:txBody>
          <a:bodyPr wrap="none" rtlCol="0">
            <a:spAutoFit/>
          </a:bodyPr>
          <a:lstStyle/>
          <a:p>
            <a:r>
              <a:rPr lang="en-US" b="1" dirty="0" smtClean="0">
                <a:solidFill>
                  <a:srgbClr val="FF0000"/>
                </a:solidFill>
              </a:rPr>
              <a:t>1000</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838200" y="1371600"/>
            <a:ext cx="7620000" cy="286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i="1" dirty="0">
                <a:solidFill>
                  <a:srgbClr val="000000"/>
                </a:solidFill>
                <a:latin typeface="Times" panose="02020603050405020304" pitchFamily="18" charset="0"/>
                <a:cs typeface="Times" panose="02020603050405020304" pitchFamily="18" charset="0"/>
              </a:rPr>
              <a:t>Man—despite his artistic pretensions, his sophistication, and his many accomplishments—owes his existence to a six-inch layer of topsoil and the fact that it rains.</a:t>
            </a:r>
          </a:p>
          <a:p>
            <a:pPr algn="r">
              <a:spcBef>
                <a:spcPts val="500"/>
              </a:spcBef>
              <a:spcAft>
                <a:spcPts val="500"/>
              </a:spcAft>
            </a:pPr>
            <a:r>
              <a:rPr lang="en-US" altLang="en-US" sz="2800" i="1" dirty="0">
                <a:solidFill>
                  <a:srgbClr val="000000"/>
                </a:solidFill>
                <a:latin typeface="Times" panose="02020603050405020304" pitchFamily="18" charset="0"/>
                <a:cs typeface="Times" panose="02020603050405020304" pitchFamily="18" charset="0"/>
              </a:rPr>
              <a:t>- Author Unknown</a:t>
            </a:r>
            <a:endParaRPr lang="en-US" altLang="en-US" sz="2800" i="1" dirty="0">
              <a:latin typeface="Times" panose="02020603050405020304" pitchFamily="18" charset="0"/>
              <a:cs typeface="Times" panose="02020603050405020304" pitchFamily="18" charset="0"/>
            </a:endParaRPr>
          </a:p>
          <a:p>
            <a:endParaRPr lang="en-US" altLang="en-US" sz="3200" dirty="0">
              <a:latin typeface="Times" panose="02020603050405020304" pitchFamily="18" charset="0"/>
              <a:cs typeface="Times"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5938"/>
            <a:ext cx="8915400" cy="60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5410200" y="5943600"/>
            <a:ext cx="3176960" cy="369332"/>
          </a:xfrm>
          <a:prstGeom prst="rect">
            <a:avLst/>
          </a:prstGeom>
          <a:solidFill>
            <a:schemeClr val="bg1">
              <a:alpha val="50195"/>
            </a:schemeClr>
          </a:solidFill>
          <a:ln w="9525">
            <a:solidFill>
              <a:srgbClr val="FF0000"/>
            </a:solidFill>
            <a:miter lim="800000"/>
            <a:headEnd/>
            <a:tailEnd/>
          </a:ln>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dirty="0">
                <a:latin typeface="Times" panose="02020603050405020304" pitchFamily="18" charset="0"/>
                <a:cs typeface="Times" panose="02020603050405020304" pitchFamily="18" charset="0"/>
              </a:rPr>
              <a:t>National Archives: 114 SC 5089</a:t>
            </a:r>
            <a:endParaRPr lang="en-US" altLang="en-US" sz="4400" dirty="0">
              <a:solidFill>
                <a:srgbClr val="FF9900"/>
              </a:solidFill>
              <a:latin typeface="Times" panose="02020603050405020304" pitchFamily="18" charset="0"/>
              <a:cs typeface="Times" panose="02020603050405020304" pitchFamily="18" charset="0"/>
            </a:endParaRPr>
          </a:p>
        </p:txBody>
      </p:sp>
      <p:sp>
        <p:nvSpPr>
          <p:cNvPr id="50180" name="Text Box 4"/>
          <p:cNvSpPr txBox="1">
            <a:spLocks noChangeArrowheads="1"/>
          </p:cNvSpPr>
          <p:nvPr/>
        </p:nvSpPr>
        <p:spPr bwMode="auto">
          <a:xfrm>
            <a:off x="838200" y="838200"/>
            <a:ext cx="7437438" cy="1082348"/>
          </a:xfrm>
          <a:prstGeom prst="rect">
            <a:avLst/>
          </a:prstGeom>
          <a:solidFill>
            <a:schemeClr val="bg1"/>
          </a:solidFill>
          <a:ln w="12700">
            <a:solidFill>
              <a:srgbClr val="FF0000"/>
            </a:solidFill>
            <a:miter lim="800000"/>
            <a:headEnd/>
            <a:tailEnd/>
          </a:ln>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ts val="500"/>
              </a:spcBef>
              <a:spcAft>
                <a:spcPts val="500"/>
              </a:spcAft>
            </a:pPr>
            <a:r>
              <a:rPr lang="en-US" altLang="en-US" sz="2800" i="1" dirty="0">
                <a:latin typeface="Times" panose="02020603050405020304" pitchFamily="18" charset="0"/>
                <a:cs typeface="Times" panose="02020603050405020304" pitchFamily="18" charset="0"/>
              </a:rPr>
              <a:t>A nation that destroys its soils, destroys itself.</a:t>
            </a:r>
          </a:p>
          <a:p>
            <a:pPr algn="r">
              <a:spcBef>
                <a:spcPts val="500"/>
              </a:spcBef>
              <a:spcAft>
                <a:spcPts val="500"/>
              </a:spcAft>
            </a:pPr>
            <a:r>
              <a:rPr lang="en-US" altLang="en-US" sz="2800" i="1" dirty="0">
                <a:latin typeface="Times" panose="02020603050405020304" pitchFamily="18" charset="0"/>
                <a:cs typeface="Times" panose="02020603050405020304" pitchFamily="18" charset="0"/>
              </a:rPr>
              <a:t> – President Franklin D. Roosevelt, Feb. 26, 1937.</a:t>
            </a:r>
            <a:endParaRPr lang="en-US" altLang="en-US" sz="3200" dirty="0">
              <a:latin typeface="Times" panose="02020603050405020304" pitchFamily="18" charset="0"/>
              <a:cs typeface="Times"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en-US" altLang="en-US" b="1" smtClean="0">
              <a:latin typeface="Tahoma" charset="0"/>
            </a:endParaRPr>
          </a:p>
        </p:txBody>
      </p:sp>
      <p:sp>
        <p:nvSpPr>
          <p:cNvPr id="51203" name="Content Placeholder 2"/>
          <p:cNvSpPr>
            <a:spLocks noGrp="1"/>
          </p:cNvSpPr>
          <p:nvPr>
            <p:ph idx="1"/>
          </p:nvPr>
        </p:nvSpPr>
        <p:spPr/>
        <p:txBody>
          <a:bodyPr/>
          <a:lstStyle/>
          <a:p>
            <a:pPr eaLnBrk="1" hangingPunct="1"/>
            <a:endParaRPr lang="en-US" altLang="en-US" b="1" smtClean="0">
              <a:latin typeface="Tahoma" charset="0"/>
            </a:endParaRPr>
          </a:p>
        </p:txBody>
      </p:sp>
      <p:pic>
        <p:nvPicPr>
          <p:cNvPr id="51204" name="Picture 4"/>
          <p:cNvPicPr>
            <a:picLocks noChangeAspect="1"/>
          </p:cNvPicPr>
          <p:nvPr/>
        </p:nvPicPr>
        <p:blipFill>
          <a:blip r:embed="rId2">
            <a:lum bright="-3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itle 1"/>
          <p:cNvSpPr txBox="1">
            <a:spLocks/>
          </p:cNvSpPr>
          <p:nvPr/>
        </p:nvSpPr>
        <p:spPr bwMode="auto">
          <a:xfrm>
            <a:off x="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4000" b="1">
                <a:solidFill>
                  <a:schemeClr val="bg1"/>
                </a:solidFill>
                <a:latin typeface="Tahoma" charset="0"/>
                <a:cs typeface="Tahoma" charset="0"/>
              </a:rPr>
              <a:t>and finally</a:t>
            </a:r>
          </a:p>
        </p:txBody>
      </p:sp>
      <p:sp>
        <p:nvSpPr>
          <p:cNvPr id="51206" name="Content Placeholder 2"/>
          <p:cNvSpPr txBox="1">
            <a:spLocks/>
          </p:cNvSpPr>
          <p:nvPr/>
        </p:nvSpPr>
        <p:spPr bwMode="auto">
          <a:xfrm>
            <a:off x="0" y="10668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20000"/>
              </a:spcBef>
            </a:pPr>
            <a:r>
              <a:rPr lang="en-US" altLang="en-US" sz="2800" b="1">
                <a:solidFill>
                  <a:schemeClr val="bg1"/>
                </a:solidFill>
                <a:latin typeface="Tahoma" charset="0"/>
                <a:cs typeface="Tahoma" charset="0"/>
              </a:rPr>
              <a:t>sign up for field trip A1 or A2 by 5pm  TODAY!</a:t>
            </a:r>
          </a:p>
          <a:p>
            <a:pPr>
              <a:spcBef>
                <a:spcPct val="20000"/>
              </a:spcBef>
            </a:pPr>
            <a:endParaRPr lang="en-US" altLang="en-US" sz="2800" b="1">
              <a:solidFill>
                <a:schemeClr val="bg1"/>
              </a:solidFill>
              <a:latin typeface="Tahoma" charset="0"/>
              <a:cs typeface="Tahoma" charset="0"/>
            </a:endParaRPr>
          </a:p>
          <a:p>
            <a:pPr>
              <a:spcBef>
                <a:spcPct val="20000"/>
              </a:spcBef>
            </a:pPr>
            <a:endParaRPr lang="en-US" altLang="en-US" sz="2800" b="1">
              <a:solidFill>
                <a:schemeClr val="bg1"/>
              </a:solidFill>
              <a:latin typeface="Tahoma" charset="0"/>
              <a:cs typeface="Tahoma" charset="0"/>
            </a:endParaRPr>
          </a:p>
          <a:p>
            <a:pPr>
              <a:spcBef>
                <a:spcPct val="20000"/>
              </a:spcBef>
            </a:pPr>
            <a:r>
              <a:rPr lang="en-US" altLang="en-US" sz="2800" b="1">
                <a:solidFill>
                  <a:schemeClr val="bg1"/>
                </a:solidFill>
                <a:latin typeface="Tahoma" charset="0"/>
                <a:cs typeface="Tahoma" charset="0"/>
              </a:rPr>
              <a:t>On Friday of next week we will discuss erosion</a:t>
            </a:r>
          </a:p>
          <a:p>
            <a:pPr lvl="1">
              <a:spcBef>
                <a:spcPct val="20000"/>
              </a:spcBef>
            </a:pPr>
            <a:r>
              <a:rPr lang="en-US" altLang="en-US" b="1">
                <a:solidFill>
                  <a:schemeClr val="bg1"/>
                </a:solidFill>
                <a:latin typeface="Tahoma" charset="0"/>
                <a:cs typeface="Tahoma" charset="0"/>
              </a:rPr>
              <a:t>how to get rid of the materials created by physical &amp; chemical weathering and soil formation…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9197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152400"/>
            <a:ext cx="6096000" cy="1143000"/>
          </a:xfrm>
        </p:spPr>
        <p:txBody>
          <a:bodyPr/>
          <a:lstStyle/>
          <a:p>
            <a:pPr eaLnBrk="1" hangingPunct="1"/>
            <a:r>
              <a:rPr lang="en-US" altLang="en-US" sz="4000" dirty="0" smtClean="0">
                <a:latin typeface="+mj-lt"/>
              </a:rPr>
              <a:t>Soil Production: inputs</a:t>
            </a:r>
          </a:p>
        </p:txBody>
      </p:sp>
      <p:sp>
        <p:nvSpPr>
          <p:cNvPr id="17411"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71600"/>
            <a:ext cx="7924800" cy="4945466"/>
          </a:xfrm>
          <a:prstGeom prst="rect">
            <a:avLst/>
          </a:prstGeom>
        </p:spPr>
      </p:pic>
      <p:sp>
        <p:nvSpPr>
          <p:cNvPr id="5" name="Line 5"/>
          <p:cNvSpPr>
            <a:spLocks noChangeShapeType="1"/>
          </p:cNvSpPr>
          <p:nvPr/>
        </p:nvSpPr>
        <p:spPr bwMode="auto">
          <a:xfrm flipV="1">
            <a:off x="4572000" y="3810000"/>
            <a:ext cx="0" cy="1524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6"/>
          <p:cNvSpPr txBox="1">
            <a:spLocks noChangeArrowheads="1"/>
          </p:cNvSpPr>
          <p:nvPr/>
        </p:nvSpPr>
        <p:spPr bwMode="auto">
          <a:xfrm>
            <a:off x="2368550" y="5334000"/>
            <a:ext cx="4167188" cy="530225"/>
          </a:xfrm>
          <a:prstGeom prst="rect">
            <a:avLst/>
          </a:prstGeom>
          <a:solidFill>
            <a:srgbClr val="FFFFFF">
              <a:alpha val="50195"/>
            </a:srgbClr>
          </a:solidFill>
          <a:ln w="9525">
            <a:solidFill>
              <a:srgbClr val="FF0000"/>
            </a:solidFill>
            <a:miter lim="800000"/>
            <a:headEnd/>
            <a:tailEnd/>
          </a:ln>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dirty="0">
                <a:solidFill>
                  <a:srgbClr val="FF0000"/>
                </a:solidFill>
                <a:latin typeface="Tahoma" charset="0"/>
                <a:cs typeface="Tahoma" charset="0"/>
              </a:rPr>
              <a:t>Conversion of rock to soil</a:t>
            </a:r>
          </a:p>
        </p:txBody>
      </p:sp>
    </p:spTree>
    <p:extLst>
      <p:ext uri="{BB962C8B-B14F-4D97-AF65-F5344CB8AC3E}">
        <p14:creationId xmlns:p14="http://schemas.microsoft.com/office/powerpoint/2010/main" val="917970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152400"/>
            <a:ext cx="5410200" cy="1143000"/>
          </a:xfrm>
        </p:spPr>
        <p:txBody>
          <a:bodyPr/>
          <a:lstStyle/>
          <a:p>
            <a:pPr eaLnBrk="1" hangingPunct="1"/>
            <a:r>
              <a:rPr lang="en-US" altLang="en-US" sz="4000" dirty="0" smtClean="0">
                <a:latin typeface="+mj-lt"/>
              </a:rPr>
              <a:t>Soil Production: outputs</a:t>
            </a:r>
          </a:p>
        </p:txBody>
      </p:sp>
      <p:sp>
        <p:nvSpPr>
          <p:cNvPr id="17411"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71600"/>
            <a:ext cx="7924800" cy="4945466"/>
          </a:xfrm>
          <a:prstGeom prst="rect">
            <a:avLst/>
          </a:prstGeom>
        </p:spPr>
      </p:pic>
      <p:sp>
        <p:nvSpPr>
          <p:cNvPr id="5" name="Line 5"/>
          <p:cNvSpPr>
            <a:spLocks noChangeShapeType="1"/>
          </p:cNvSpPr>
          <p:nvPr/>
        </p:nvSpPr>
        <p:spPr bwMode="auto">
          <a:xfrm>
            <a:off x="4495800" y="3657600"/>
            <a:ext cx="2133600"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6"/>
          <p:cNvSpPr txBox="1">
            <a:spLocks noChangeArrowheads="1"/>
          </p:cNvSpPr>
          <p:nvPr/>
        </p:nvSpPr>
        <p:spPr bwMode="auto">
          <a:xfrm>
            <a:off x="3276600" y="2832100"/>
            <a:ext cx="4722813" cy="530225"/>
          </a:xfrm>
          <a:prstGeom prst="rect">
            <a:avLst/>
          </a:prstGeom>
          <a:solidFill>
            <a:srgbClr val="FFFFFF"/>
          </a:solidFill>
          <a:ln w="9525">
            <a:solidFill>
              <a:srgbClr val="FF0000"/>
            </a:solidFill>
            <a:miter lim="800000"/>
            <a:headEnd/>
            <a:tailEnd/>
          </a:ln>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dirty="0">
                <a:solidFill>
                  <a:srgbClr val="FF0000"/>
                </a:solidFill>
                <a:latin typeface="Tahoma" charset="0"/>
                <a:cs typeface="Tahoma" charset="0"/>
              </a:rPr>
              <a:t>Downslope movement of soil</a:t>
            </a:r>
          </a:p>
        </p:txBody>
      </p:sp>
    </p:spTree>
    <p:extLst>
      <p:ext uri="{BB962C8B-B14F-4D97-AF65-F5344CB8AC3E}">
        <p14:creationId xmlns:p14="http://schemas.microsoft.com/office/powerpoint/2010/main" val="765983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71500" y="200025"/>
            <a:ext cx="5410200" cy="1143000"/>
          </a:xfrm>
        </p:spPr>
        <p:txBody>
          <a:bodyPr/>
          <a:lstStyle/>
          <a:p>
            <a:pPr eaLnBrk="1" hangingPunct="1"/>
            <a:r>
              <a:rPr lang="en-US" altLang="en-US" sz="4000" dirty="0" smtClean="0">
                <a:latin typeface="+mj-lt"/>
              </a:rPr>
              <a:t>Soil Thickness: Storage</a:t>
            </a:r>
          </a:p>
        </p:txBody>
      </p:sp>
      <p:sp>
        <p:nvSpPr>
          <p:cNvPr id="20483" name="Content Placeholder 10"/>
          <p:cNvSpPr>
            <a:spLocks noGrp="1"/>
          </p:cNvSpPr>
          <p:nvPr>
            <p:ph idx="1"/>
          </p:nvPr>
        </p:nvSpPr>
        <p:spPr>
          <a:xfrm>
            <a:off x="838200" y="1371600"/>
            <a:ext cx="6858000" cy="4114800"/>
          </a:xfrm>
        </p:spPr>
        <p:txBody>
          <a:bodyPr/>
          <a:lstStyle/>
          <a:p>
            <a:pPr eaLnBrk="1" hangingPunct="1"/>
            <a:r>
              <a:rPr lang="en-US" altLang="en-US" dirty="0" smtClean="0">
                <a:latin typeface="+mn-lt"/>
              </a:rPr>
              <a:t>input ± output = soil thickness</a:t>
            </a:r>
          </a:p>
          <a:p>
            <a:pPr eaLnBrk="1" hangingPunct="1"/>
            <a:r>
              <a:rPr lang="en-US" altLang="en-US" dirty="0" smtClean="0">
                <a:latin typeface="+mn-lt"/>
              </a:rPr>
              <a:t>or: rock conversion ± soil transport = thickness </a:t>
            </a:r>
          </a:p>
          <a:p>
            <a:pPr eaLnBrk="1" hangingPunct="1"/>
            <a:endParaRPr lang="en-US" altLang="en-US" dirty="0" smtClean="0">
              <a:latin typeface="+mn-lt"/>
            </a:endParaRPr>
          </a:p>
          <a:p>
            <a:pPr eaLnBrk="1" hangingPunct="1"/>
            <a:r>
              <a:rPr lang="en-US" altLang="en-US" dirty="0" smtClean="0">
                <a:latin typeface="+mn-lt"/>
              </a:rPr>
              <a:t>that is, soil thickness reflects the </a:t>
            </a:r>
            <a:r>
              <a:rPr lang="en-US" altLang="en-US" i="1" dirty="0" smtClean="0">
                <a:latin typeface="+mn-lt"/>
              </a:rPr>
              <a:t>balance </a:t>
            </a:r>
            <a:r>
              <a:rPr lang="en-US" altLang="en-US" dirty="0" smtClean="0">
                <a:latin typeface="+mn-lt"/>
              </a:rPr>
              <a:t>between rates of soil production and rates of downslope soil movement.</a:t>
            </a:r>
          </a:p>
          <a:p>
            <a:pPr eaLnBrk="1" hangingPunct="1"/>
            <a:endParaRPr lang="en-US" altLang="en-US" dirty="0" smtClean="0">
              <a:latin typeface="+mn-lt"/>
            </a:endParaRPr>
          </a:p>
        </p:txBody>
      </p:sp>
      <p:sp>
        <p:nvSpPr>
          <p:cNvPr id="20486" name="Line 3"/>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10000"/>
            <a:ext cx="4191000" cy="26153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Line 1027"/>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smtClean="0">
                <a:latin typeface="+mj-lt"/>
              </a:rPr>
              <a:t>Factors of Soil Formation</a:t>
            </a:r>
            <a:endParaRPr lang="en-US" altLang="en-US" sz="4000" kern="0" dirty="0" smtClean="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7"/>
          <p:cNvSpPr>
            <a:spLocks noGrp="1"/>
          </p:cNvSpPr>
          <p:nvPr>
            <p:ph idx="1"/>
          </p:nvPr>
        </p:nvSpPr>
        <p:spPr>
          <a:xfrm>
            <a:off x="304800" y="1371600"/>
            <a:ext cx="3581400" cy="4114800"/>
          </a:xfrm>
        </p:spPr>
        <p:txBody>
          <a:bodyPr/>
          <a:lstStyle/>
          <a:p>
            <a:pPr eaLnBrk="1" hangingPunct="1">
              <a:buFontTx/>
              <a:buChar char="•"/>
            </a:pPr>
            <a:r>
              <a:rPr lang="en-US" altLang="en-US" sz="2800" dirty="0" smtClean="0">
                <a:solidFill>
                  <a:srgbClr val="000000"/>
                </a:solidFill>
                <a:latin typeface="+mj-lt"/>
              </a:rPr>
              <a:t>  Climate</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Organisms</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Parental Material</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Topography</a:t>
            </a:r>
          </a:p>
          <a:p>
            <a:pPr eaLnBrk="1" hangingPunct="1">
              <a:buFontTx/>
              <a:buChar char="•"/>
            </a:pPr>
            <a:endParaRPr lang="en-US" altLang="en-US" sz="2800" dirty="0" smtClean="0">
              <a:solidFill>
                <a:srgbClr val="000000"/>
              </a:solidFill>
              <a:latin typeface="+mj-lt"/>
            </a:endParaRPr>
          </a:p>
          <a:p>
            <a:pPr eaLnBrk="1" hangingPunct="1">
              <a:buFontTx/>
              <a:buChar char="•"/>
            </a:pPr>
            <a:r>
              <a:rPr lang="en-US" altLang="en-US" sz="2800" dirty="0" smtClean="0">
                <a:solidFill>
                  <a:srgbClr val="000000"/>
                </a:solidFill>
                <a:latin typeface="+mj-lt"/>
              </a:rPr>
              <a:t>  Time</a:t>
            </a:r>
          </a:p>
          <a:p>
            <a:pPr eaLnBrk="1" hangingPunct="1"/>
            <a:endParaRPr lang="en-US" altLang="en-US" sz="2800" dirty="0" smtClean="0">
              <a:latin typeface="+mj-lt"/>
            </a:endParaRPr>
          </a:p>
        </p:txBody>
      </p:sp>
      <p:sp>
        <p:nvSpPr>
          <p:cNvPr id="21508" name="Line 1027"/>
          <p:cNvSpPr>
            <a:spLocks noChangeShapeType="1"/>
          </p:cNvSpPr>
          <p:nvPr/>
        </p:nvSpPr>
        <p:spPr bwMode="auto">
          <a:xfrm>
            <a:off x="609600" y="10668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800">
              <a:latin typeface="+mj-lt"/>
            </a:endParaRPr>
          </a:p>
        </p:txBody>
      </p:sp>
      <p:sp>
        <p:nvSpPr>
          <p:cNvPr id="13" name="Rectangle 1026"/>
          <p:cNvSpPr txBox="1">
            <a:spLocks noChangeArrowheads="1"/>
          </p:cNvSpPr>
          <p:nvPr/>
        </p:nvSpPr>
        <p:spPr bwMode="auto">
          <a:xfrm>
            <a:off x="381000" y="152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Font typeface="Arial" charset="0"/>
              <a:defRPr sz="3600">
                <a:solidFill>
                  <a:schemeClr val="tx2"/>
                </a:solidFill>
                <a:latin typeface="Tahoma"/>
                <a:ea typeface="ＭＳ Ｐゴシック" charset="-128"/>
                <a:cs typeface="Tahoma"/>
              </a:defRPr>
            </a:lvl1pPr>
            <a:lvl2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2pPr>
            <a:lvl3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3pPr>
            <a:lvl4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4pPr>
            <a:lvl5pPr algn="l" rtl="0" eaLnBrk="0" fontAlgn="base" hangingPunct="0">
              <a:spcBef>
                <a:spcPct val="0"/>
              </a:spcBef>
              <a:spcAft>
                <a:spcPct val="0"/>
              </a:spcAft>
              <a:buFont typeface="Arial" charset="0"/>
              <a:defRPr sz="3600">
                <a:solidFill>
                  <a:schemeClr val="tx2"/>
                </a:solidFill>
                <a:latin typeface="Tahoma" charset="0"/>
                <a:ea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sz="4000" kern="0" dirty="0" smtClean="0">
                <a:latin typeface="+mj-lt"/>
              </a:rPr>
              <a:t>Factors of Soil Formation</a:t>
            </a:r>
          </a:p>
        </p:txBody>
      </p:sp>
    </p:spTree>
    <p:extLst>
      <p:ext uri="{BB962C8B-B14F-4D97-AF65-F5344CB8AC3E}">
        <p14:creationId xmlns:p14="http://schemas.microsoft.com/office/powerpoint/2010/main" val="1269752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1129</TotalTime>
  <Words>1328</Words>
  <Application>Microsoft Office PowerPoint</Application>
  <PresentationFormat>On-screen Show (4:3)</PresentationFormat>
  <Paragraphs>270</Paragraphs>
  <Slides>46</Slides>
  <Notes>12</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Cambria Math</vt:lpstr>
      <vt:lpstr>ＭＳ Ｐゴシック</vt:lpstr>
      <vt:lpstr>Tahoma</vt:lpstr>
      <vt:lpstr>Times</vt:lpstr>
      <vt:lpstr>Wingdings</vt:lpstr>
      <vt:lpstr>Blank Presentation</vt:lpstr>
      <vt:lpstr>Soils</vt:lpstr>
      <vt:lpstr>Soils</vt:lpstr>
      <vt:lpstr>Soil: Definition</vt:lpstr>
      <vt:lpstr>Soil Production</vt:lpstr>
      <vt:lpstr>Soil Production: inputs</vt:lpstr>
      <vt:lpstr>Soil Production: outputs</vt:lpstr>
      <vt:lpstr>Soil Thickness: Storage</vt:lpstr>
      <vt:lpstr>PowerPoint Presentation</vt:lpstr>
      <vt:lpstr>PowerPoint Presentation</vt:lpstr>
      <vt:lpstr>PowerPoint Presentation</vt:lpstr>
      <vt:lpstr>PowerPoint Presentation</vt:lpstr>
      <vt:lpstr>PowerPoint Presentation</vt:lpstr>
      <vt:lpstr>Factors of Soil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10/6 and start of 10/13</vt:lpstr>
      <vt:lpstr>PowerPoint Presentation</vt:lpstr>
      <vt:lpstr>PowerPoint Presentation</vt:lpstr>
      <vt:lpstr>Processes of Soil Development</vt:lpstr>
      <vt:lpstr>Additions to soils</vt:lpstr>
      <vt:lpstr>Transformations</vt:lpstr>
      <vt:lpstr>PowerPoint Presentation</vt:lpstr>
      <vt:lpstr>PowerPoint Presentation</vt:lpstr>
      <vt:lpstr>PowerPoint Presentation</vt:lpstr>
      <vt:lpstr>PowerPoint Presentation</vt:lpstr>
      <vt:lpstr>Soil Horizons and Profiles</vt:lpstr>
      <vt:lpstr>Typical soil profile</vt:lpstr>
      <vt:lpstr>Cookport soil, Pennsylvania</vt:lpstr>
      <vt:lpstr>Soil classification = messy</vt:lpstr>
      <vt:lpstr>Soil classification = soil orders</vt:lpstr>
      <vt:lpstr>Soil classification = soil orders</vt:lpstr>
      <vt:lpstr>Soil types (more simply) – Aridisols</vt:lpstr>
      <vt:lpstr>Soil types – Oxisols</vt:lpstr>
      <vt:lpstr>Decomposing organic material from plants and animals mixes with accumulated soil minerals. </vt:lpstr>
      <vt:lpstr>Limits on soil development</vt:lpstr>
      <vt:lpstr>Rates of Soil Development</vt:lpstr>
      <vt:lpstr>Soil and the Life-Cycle of Civilizations</vt:lpstr>
      <vt:lpstr>PowerPoint Presentation</vt:lpstr>
      <vt:lpstr>PowerPoint Presentation</vt:lpstr>
      <vt:lpstr>PowerPoint Presentation</vt:lpstr>
      <vt:lpstr>PowerPoint Presentation</vt:lpstr>
    </vt:vector>
  </TitlesOfParts>
  <Company>Univ of Wash 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Montgomery</dc:creator>
  <cp:lastModifiedBy>Sarah</cp:lastModifiedBy>
  <cp:revision>89</cp:revision>
  <dcterms:created xsi:type="dcterms:W3CDTF">2010-10-03T22:55:19Z</dcterms:created>
  <dcterms:modified xsi:type="dcterms:W3CDTF">2015-10-13T17:31:11Z</dcterms:modified>
</cp:coreProperties>
</file>